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7" r:id="rId5"/>
    <p:sldId id="289" r:id="rId6"/>
    <p:sldId id="290" r:id="rId7"/>
    <p:sldId id="337" r:id="rId8"/>
    <p:sldId id="338" r:id="rId9"/>
    <p:sldId id="265" r:id="rId10"/>
    <p:sldId id="288" r:id="rId11"/>
    <p:sldId id="339" r:id="rId12"/>
    <p:sldId id="291" r:id="rId13"/>
    <p:sldId id="272" r:id="rId14"/>
    <p:sldId id="292" r:id="rId15"/>
    <p:sldId id="335" r:id="rId16"/>
    <p:sldId id="340" r:id="rId17"/>
    <p:sldId id="293" r:id="rId18"/>
    <p:sldId id="310" r:id="rId19"/>
    <p:sldId id="311" r:id="rId20"/>
    <p:sldId id="294" r:id="rId21"/>
    <p:sldId id="312" r:id="rId22"/>
    <p:sldId id="313" r:id="rId23"/>
    <p:sldId id="314" r:id="rId24"/>
    <p:sldId id="315" r:id="rId25"/>
    <p:sldId id="316" r:id="rId26"/>
    <p:sldId id="295" r:id="rId27"/>
    <p:sldId id="317" r:id="rId28"/>
    <p:sldId id="318" r:id="rId29"/>
    <p:sldId id="319" r:id="rId30"/>
    <p:sldId id="320" r:id="rId31"/>
    <p:sldId id="321" r:id="rId32"/>
    <p:sldId id="322" r:id="rId33"/>
    <p:sldId id="297" r:id="rId34"/>
    <p:sldId id="296" r:id="rId35"/>
    <p:sldId id="298" r:id="rId36"/>
    <p:sldId id="323" r:id="rId37"/>
    <p:sldId id="324" r:id="rId38"/>
    <p:sldId id="325" r:id="rId39"/>
    <p:sldId id="326" r:id="rId40"/>
    <p:sldId id="273" r:id="rId41"/>
    <p:sldId id="336" r:id="rId42"/>
    <p:sldId id="299" r:id="rId43"/>
    <p:sldId id="300" r:id="rId44"/>
    <p:sldId id="301" r:id="rId45"/>
    <p:sldId id="327" r:id="rId46"/>
    <p:sldId id="328" r:id="rId47"/>
    <p:sldId id="302" r:id="rId48"/>
    <p:sldId id="329" r:id="rId49"/>
    <p:sldId id="303" r:id="rId50"/>
    <p:sldId id="305" r:id="rId51"/>
    <p:sldId id="333" r:id="rId52"/>
    <p:sldId id="334" r:id="rId53"/>
    <p:sldId id="309" r:id="rId54"/>
    <p:sldId id="330" r:id="rId55"/>
    <p:sldId id="331" r:id="rId56"/>
    <p:sldId id="332" r:id="rId57"/>
    <p:sldId id="308" r:id="rId58"/>
    <p:sldId id="307" r:id="rId59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1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pPr/>
              <a:t>2020/1/8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81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pPr/>
              <a:t>2020/1/8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871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pPr/>
              <a:t>2020/1/8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96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pPr/>
              <a:t>2020/1/8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287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pPr/>
              <a:t>2020/1/8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501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pPr/>
              <a:t>2020/1/8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12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pPr/>
              <a:t>2020/1/8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28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pPr/>
              <a:t>2020/1/8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67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pPr/>
              <a:t>2020/1/8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230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pPr/>
              <a:t>2020/1/8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28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pPr/>
              <a:t>2020/1/8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77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053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A_椭圆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312319" y="3186112"/>
            <a:ext cx="2137172" cy="2138363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64" name="PA_椭圆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359129" y="2330053"/>
            <a:ext cx="777478" cy="776288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65" name="PA_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94223" y="971886"/>
            <a:ext cx="54673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Wink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6" name="PA_直接连接符 6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>
            <a:off x="3006329" y="2458642"/>
            <a:ext cx="3039665" cy="11906"/>
          </a:xfrm>
          <a:prstGeom prst="line">
            <a:avLst/>
          </a:prstGeom>
          <a:noFill/>
          <a:ln w="6350">
            <a:solidFill>
              <a:schemeClr val="bg1">
                <a:alpha val="6313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PA_直接连接符 7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3006329" y="3901678"/>
            <a:ext cx="3112294" cy="0"/>
          </a:xfrm>
          <a:prstGeom prst="line">
            <a:avLst/>
          </a:prstGeom>
          <a:noFill/>
          <a:ln w="6350">
            <a:solidFill>
              <a:schemeClr val="bg1">
                <a:alpha val="6313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PA_椭圆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406504" y="2350294"/>
            <a:ext cx="236934" cy="23693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70" name="PA_文本框 1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006329" y="2613565"/>
            <a:ext cx="307895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报告人：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1752026    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李航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1650350    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乔宇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1652977 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王星洲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1753499 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潘小逸</a:t>
            </a:r>
          </a:p>
        </p:txBody>
      </p:sp>
      <p:sp>
        <p:nvSpPr>
          <p:cNvPr id="71" name="PA_椭圆 20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406504" y="3788569"/>
            <a:ext cx="236934" cy="235744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72" name="PA_椭圆 2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737498" y="2587229"/>
            <a:ext cx="1383506" cy="1383506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 dirty="0">
              <a:solidFill>
                <a:srgbClr val="FFFFFF"/>
              </a:solidFill>
            </a:endParaRPr>
          </a:p>
        </p:txBody>
      </p:sp>
      <p:sp>
        <p:nvSpPr>
          <p:cNvPr id="73" name="PA_椭圆 2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213873" y="3287316"/>
            <a:ext cx="501253" cy="501253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74" name="PA_椭圆 23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410451" y="2909888"/>
            <a:ext cx="1012031" cy="1012031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75" name="PA_椭圆 24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561535" y="3979069"/>
            <a:ext cx="319088" cy="319088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76" name="PA_椭圆 25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566172" y="4298156"/>
            <a:ext cx="1295400" cy="1295400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77" name="PA_椭圆 26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621191" y="1931194"/>
            <a:ext cx="479822" cy="478631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78" name="PA_椭圆 27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924800" y="3138487"/>
            <a:ext cx="1481138" cy="1482329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79" name="PA_椭圆 28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7010401" y="4527948"/>
            <a:ext cx="1040606" cy="1040606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80" name="PA_椭圆 29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8405813" y="4635104"/>
            <a:ext cx="1476375" cy="1476375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81" name="PA_椭圆 30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071122" y="2930129"/>
            <a:ext cx="351234" cy="351234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82" name="PA_椭圆 31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850857" y="3506391"/>
            <a:ext cx="594122" cy="595313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83" name="PA_椭圆 32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503319" y="4130278"/>
            <a:ext cx="251222" cy="251222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84" name="PA_椭圆 33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8601075" y="2438400"/>
            <a:ext cx="352425" cy="351235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17968AB-626B-4CFC-A911-7BEE3DB13894}"/>
              </a:ext>
            </a:extLst>
          </p:cNvPr>
          <p:cNvSpPr txBox="1"/>
          <p:nvPr/>
        </p:nvSpPr>
        <p:spPr>
          <a:xfrm>
            <a:off x="4643438" y="1737785"/>
            <a:ext cx="328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——</a:t>
            </a:r>
            <a:r>
              <a:rPr lang="zh-CN" altLang="en-US" sz="1600" dirty="0">
                <a:solidFill>
                  <a:schemeClr val="bg1"/>
                </a:solidFill>
              </a:rPr>
              <a:t>软件工程项目答辩</a:t>
            </a:r>
          </a:p>
        </p:txBody>
      </p:sp>
    </p:spTree>
    <p:extLst>
      <p:ext uri="{BB962C8B-B14F-4D97-AF65-F5344CB8AC3E}">
        <p14:creationId xmlns:p14="http://schemas.microsoft.com/office/powerpoint/2010/main" val="217930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AEF60-8843-468C-BDB5-9C9C1CFC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沟通产出需求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648ED0-DF10-464C-AC5F-CA92E9C1D2D0}"/>
              </a:ext>
            </a:extLst>
          </p:cNvPr>
          <p:cNvSpPr txBox="1"/>
          <p:nvPr/>
        </p:nvSpPr>
        <p:spPr>
          <a:xfrm>
            <a:off x="874985" y="1395248"/>
            <a:ext cx="682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bg1"/>
                </a:solidFill>
              </a:rPr>
              <a:t>SCRUM</a:t>
            </a:r>
            <a:r>
              <a:rPr lang="zh-CN" altLang="en-US" sz="1800" dirty="0">
                <a:solidFill>
                  <a:schemeClr val="bg1"/>
                </a:solidFill>
              </a:rPr>
              <a:t>开会，头脑风暴，角色互换，询问同学，使用不同种类的新闻</a:t>
            </a:r>
            <a:r>
              <a:rPr lang="en-US" altLang="zh-CN" sz="1800" dirty="0">
                <a:solidFill>
                  <a:schemeClr val="bg1"/>
                </a:solidFill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</a:rPr>
              <a:t>，老师的建议</a:t>
            </a:r>
          </a:p>
        </p:txBody>
      </p:sp>
    </p:spTree>
    <p:extLst>
      <p:ext uri="{BB962C8B-B14F-4D97-AF65-F5344CB8AC3E}">
        <p14:creationId xmlns:p14="http://schemas.microsoft.com/office/powerpoint/2010/main" val="2721405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AEF60-8843-468C-BDB5-9C9C1CFC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用户故事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3004D1-8B24-4741-A527-5A4E3D3A5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76537"/>
            <a:ext cx="5976229" cy="229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11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955EF53-381B-4258-BCFC-740D80DA51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0191" y="117451"/>
            <a:ext cx="7043617" cy="490859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69BE763-902B-4782-9977-DC1CF748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	</a:t>
            </a:r>
            <a:r>
              <a:rPr lang="zh-CN" altLang="en-US" dirty="0"/>
              <a:t>产品</a:t>
            </a:r>
            <a:r>
              <a:rPr lang="en-US" altLang="zh-CN" dirty="0"/>
              <a:t>——</a:t>
            </a:r>
            <a:r>
              <a:rPr lang="zh-CN" altLang="en-US" dirty="0"/>
              <a:t>用例图</a:t>
            </a:r>
          </a:p>
        </p:txBody>
      </p:sp>
    </p:spTree>
    <p:extLst>
      <p:ext uri="{BB962C8B-B14F-4D97-AF65-F5344CB8AC3E}">
        <p14:creationId xmlns:p14="http://schemas.microsoft.com/office/powerpoint/2010/main" val="3072721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08643" y="1456322"/>
            <a:ext cx="2114550" cy="2114550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5" name="椭圆 4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空心弧 5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69583"/>
                <a:gd name="adj3" fmla="val 5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空心弧 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37630"/>
                <a:gd name="adj2" fmla="val 7591569"/>
                <a:gd name="adj3" fmla="val 3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空心弧 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62719"/>
                <a:gd name="adj2" fmla="val 15581033"/>
                <a:gd name="adj3" fmla="val 3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空心弧 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105286"/>
                <a:gd name="adj3" fmla="val 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72974" y="1820653"/>
            <a:ext cx="1385888" cy="1385888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1" name="椭圆 10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空心弧 1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790447"/>
                <a:gd name="adj2" fmla="val 5694414"/>
                <a:gd name="adj3" fmla="val 4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164466"/>
                <a:gd name="adj2" fmla="val 17961330"/>
                <a:gd name="adj3" fmla="val 3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61968"/>
                <a:gd name="adj2" fmla="val 10784229"/>
                <a:gd name="adj3" fmla="val 35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文本框 32"/>
          <p:cNvSpPr txBox="1">
            <a:spLocks noChangeArrowheads="1"/>
          </p:cNvSpPr>
          <p:nvPr/>
        </p:nvSpPr>
        <p:spPr bwMode="auto">
          <a:xfrm>
            <a:off x="3414712" y="1960960"/>
            <a:ext cx="4663679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5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需求分析</a:t>
            </a:r>
          </a:p>
        </p:txBody>
      </p:sp>
      <p:sp>
        <p:nvSpPr>
          <p:cNvPr id="16" name="文本框 33"/>
          <p:cNvSpPr txBox="1">
            <a:spLocks noChangeArrowheads="1"/>
          </p:cNvSpPr>
          <p:nvPr/>
        </p:nvSpPr>
        <p:spPr bwMode="auto">
          <a:xfrm>
            <a:off x="1640682" y="2016919"/>
            <a:ext cx="132278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altLang="en-US" sz="60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25441" y="2631281"/>
            <a:ext cx="4408884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89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2E52E-C27D-4F28-A31E-1203BEDA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74726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域分析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B9F121-2807-4C33-8852-7F732D8B392A}"/>
              </a:ext>
            </a:extLst>
          </p:cNvPr>
          <p:cNvSpPr/>
          <p:nvPr/>
        </p:nvSpPr>
        <p:spPr>
          <a:xfrm>
            <a:off x="478217" y="1278086"/>
            <a:ext cx="1552902" cy="16672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媒体领域</a:t>
            </a:r>
            <a:endParaRPr lang="en-US" altLang="zh-CN" dirty="0"/>
          </a:p>
          <a:p>
            <a:pPr algn="ctr"/>
            <a:r>
              <a:rPr lang="zh-CN" altLang="en-US" dirty="0"/>
              <a:t>新闻领域</a:t>
            </a:r>
            <a:endParaRPr lang="en-US" altLang="zh-CN" dirty="0"/>
          </a:p>
          <a:p>
            <a:pPr algn="ctr"/>
            <a:r>
              <a:rPr lang="zh-CN" altLang="en-US" dirty="0"/>
              <a:t>社交领域</a:t>
            </a:r>
            <a:endParaRPr lang="en-US" altLang="zh-CN" dirty="0"/>
          </a:p>
          <a:p>
            <a:pPr algn="ctr"/>
            <a:r>
              <a:rPr lang="zh-CN" altLang="en-US" dirty="0"/>
              <a:t>移动应用领域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DEBA766-E77C-4293-819E-A4A0DB0D430A}"/>
              </a:ext>
            </a:extLst>
          </p:cNvPr>
          <p:cNvSpPr/>
          <p:nvPr/>
        </p:nvSpPr>
        <p:spPr>
          <a:xfrm>
            <a:off x="4125310" y="1504155"/>
            <a:ext cx="1166649" cy="122538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域分析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E0A0BA0-90BB-4875-9473-5C721EF6C899}"/>
              </a:ext>
            </a:extLst>
          </p:cNvPr>
          <p:cNvCxnSpPr>
            <a:cxnSpLocks/>
          </p:cNvCxnSpPr>
          <p:nvPr/>
        </p:nvCxnSpPr>
        <p:spPr>
          <a:xfrm>
            <a:off x="2031119" y="1467994"/>
            <a:ext cx="2473877" cy="406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81778D4-C389-46D2-831D-B663EC0D6F0C}"/>
              </a:ext>
            </a:extLst>
          </p:cNvPr>
          <p:cNvSpPr txBox="1"/>
          <p:nvPr/>
        </p:nvSpPr>
        <p:spPr>
          <a:xfrm>
            <a:off x="2490953" y="1183389"/>
            <a:ext cx="143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00" dirty="0">
                <a:solidFill>
                  <a:schemeClr val="bg1"/>
                </a:solidFill>
              </a:rPr>
              <a:t>技术资料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C807A1-5A69-442F-A9F0-CF3DFB2E536F}"/>
              </a:ext>
            </a:extLst>
          </p:cNvPr>
          <p:cNvSpPr txBox="1"/>
          <p:nvPr/>
        </p:nvSpPr>
        <p:spPr>
          <a:xfrm>
            <a:off x="2490953" y="1548668"/>
            <a:ext cx="143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00" dirty="0">
                <a:solidFill>
                  <a:schemeClr val="bg1"/>
                </a:solidFill>
              </a:rPr>
              <a:t>已有的</a:t>
            </a:r>
            <a:r>
              <a:rPr lang="en-US" altLang="zh-CN" sz="1100" dirty="0">
                <a:solidFill>
                  <a:schemeClr val="bg1"/>
                </a:solidFill>
              </a:rPr>
              <a:t>APP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B186B4-51D1-4087-B4B5-6D760C94C818}"/>
              </a:ext>
            </a:extLst>
          </p:cNvPr>
          <p:cNvSpPr txBox="1"/>
          <p:nvPr/>
        </p:nvSpPr>
        <p:spPr>
          <a:xfrm>
            <a:off x="2444311" y="1887707"/>
            <a:ext cx="1782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00" dirty="0">
                <a:solidFill>
                  <a:schemeClr val="bg1"/>
                </a:solidFill>
              </a:rPr>
              <a:t>采访别的同学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3368F5-F98A-4146-83D4-AFAEF2718CC7}"/>
              </a:ext>
            </a:extLst>
          </p:cNvPr>
          <p:cNvSpPr txBox="1"/>
          <p:nvPr/>
        </p:nvSpPr>
        <p:spPr>
          <a:xfrm>
            <a:off x="5606614" y="1693077"/>
            <a:ext cx="143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00" dirty="0">
                <a:solidFill>
                  <a:schemeClr val="bg1"/>
                </a:solidFill>
              </a:rPr>
              <a:t>复用标准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7311AF-3628-4B2C-8D7D-5B9E8EBFCE4C}"/>
              </a:ext>
            </a:extLst>
          </p:cNvPr>
          <p:cNvSpPr txBox="1"/>
          <p:nvPr/>
        </p:nvSpPr>
        <p:spPr>
          <a:xfrm>
            <a:off x="5603989" y="2061335"/>
            <a:ext cx="143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00" dirty="0">
                <a:solidFill>
                  <a:schemeClr val="bg1"/>
                </a:solidFill>
              </a:rPr>
              <a:t>功能模型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D61EE8-3F15-40CD-A656-8795460D4ECE}"/>
              </a:ext>
            </a:extLst>
          </p:cNvPr>
          <p:cNvSpPr txBox="1"/>
          <p:nvPr/>
        </p:nvSpPr>
        <p:spPr>
          <a:xfrm>
            <a:off x="5666387" y="2449376"/>
            <a:ext cx="143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00" dirty="0">
                <a:solidFill>
                  <a:schemeClr val="bg1"/>
                </a:solidFill>
              </a:rPr>
              <a:t>域语言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0CEB88-9E98-4E8F-AA01-7262EA85CC35}"/>
              </a:ext>
            </a:extLst>
          </p:cNvPr>
          <p:cNvSpPr txBox="1"/>
          <p:nvPr/>
        </p:nvSpPr>
        <p:spPr>
          <a:xfrm>
            <a:off x="2277456" y="2583658"/>
            <a:ext cx="143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00" dirty="0">
                <a:solidFill>
                  <a:schemeClr val="bg1"/>
                </a:solidFill>
              </a:rPr>
              <a:t>当前</a:t>
            </a:r>
            <a:r>
              <a:rPr lang="en-US" altLang="zh-CN" sz="1100" dirty="0">
                <a:solidFill>
                  <a:schemeClr val="bg1"/>
                </a:solidFill>
              </a:rPr>
              <a:t>/</a:t>
            </a:r>
            <a:r>
              <a:rPr lang="zh-CN" altLang="en-US" sz="1100" dirty="0">
                <a:solidFill>
                  <a:schemeClr val="bg1"/>
                </a:solidFill>
              </a:rPr>
              <a:t>未来需求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B1D737A-F05B-4F74-9A47-97FFEF0790B0}"/>
              </a:ext>
            </a:extLst>
          </p:cNvPr>
          <p:cNvSpPr txBox="1"/>
          <p:nvPr/>
        </p:nvSpPr>
        <p:spPr>
          <a:xfrm>
            <a:off x="2550726" y="2273933"/>
            <a:ext cx="143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00" dirty="0">
                <a:solidFill>
                  <a:schemeClr val="bg1"/>
                </a:solidFill>
              </a:rPr>
              <a:t>老师建议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7B7B0-4894-46A3-B6E1-FA43F689FB9D}"/>
              </a:ext>
            </a:extLst>
          </p:cNvPr>
          <p:cNvSpPr txBox="1"/>
          <p:nvPr/>
        </p:nvSpPr>
        <p:spPr>
          <a:xfrm>
            <a:off x="5606614" y="1271186"/>
            <a:ext cx="143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00" dirty="0">
                <a:solidFill>
                  <a:schemeClr val="bg1"/>
                </a:solidFill>
              </a:rPr>
              <a:t>类的分类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51EE417-9748-4E2B-BF99-FCD40F570258}"/>
              </a:ext>
            </a:extLst>
          </p:cNvPr>
          <p:cNvCxnSpPr>
            <a:cxnSpLocks/>
          </p:cNvCxnSpPr>
          <p:nvPr/>
        </p:nvCxnSpPr>
        <p:spPr>
          <a:xfrm flipV="1">
            <a:off x="2080390" y="2730694"/>
            <a:ext cx="2491610" cy="1420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A505EFE-03CA-47C4-9286-80554ADBF1E0}"/>
              </a:ext>
            </a:extLst>
          </p:cNvPr>
          <p:cNvCxnSpPr>
            <a:cxnSpLocks/>
          </p:cNvCxnSpPr>
          <p:nvPr/>
        </p:nvCxnSpPr>
        <p:spPr>
          <a:xfrm flipV="1">
            <a:off x="1965433" y="2412806"/>
            <a:ext cx="2270237" cy="1279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73306A7-823F-4E1E-9D59-6319126DB6C5}"/>
              </a:ext>
            </a:extLst>
          </p:cNvPr>
          <p:cNvCxnSpPr>
            <a:cxnSpLocks/>
          </p:cNvCxnSpPr>
          <p:nvPr/>
        </p:nvCxnSpPr>
        <p:spPr>
          <a:xfrm>
            <a:off x="2057397" y="1847711"/>
            <a:ext cx="2178273" cy="115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D124D6D-52A4-44E7-BFE6-96327BFF76E2}"/>
              </a:ext>
            </a:extLst>
          </p:cNvPr>
          <p:cNvCxnSpPr>
            <a:cxnSpLocks/>
          </p:cNvCxnSpPr>
          <p:nvPr/>
        </p:nvCxnSpPr>
        <p:spPr>
          <a:xfrm flipV="1">
            <a:off x="2057397" y="2143128"/>
            <a:ext cx="2067913" cy="3814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9E9A5033-1426-4FDF-AE4E-07BEBBFD0C3C}"/>
              </a:ext>
            </a:extLst>
          </p:cNvPr>
          <p:cNvSpPr/>
          <p:nvPr/>
        </p:nvSpPr>
        <p:spPr>
          <a:xfrm>
            <a:off x="7063610" y="1366562"/>
            <a:ext cx="1552902" cy="16672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域分析模型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296D4CB-5812-4D02-B935-F9D864446F41}"/>
              </a:ext>
            </a:extLst>
          </p:cNvPr>
          <p:cNvCxnSpPr>
            <a:cxnSpLocks/>
          </p:cNvCxnSpPr>
          <p:nvPr/>
        </p:nvCxnSpPr>
        <p:spPr>
          <a:xfrm flipV="1">
            <a:off x="4989126" y="1561437"/>
            <a:ext cx="2074484" cy="207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C4B9BAF-130B-4348-BA0C-C7BD68E4D9DD}"/>
              </a:ext>
            </a:extLst>
          </p:cNvPr>
          <p:cNvCxnSpPr>
            <a:cxnSpLocks/>
          </p:cNvCxnSpPr>
          <p:nvPr/>
        </p:nvCxnSpPr>
        <p:spPr>
          <a:xfrm flipV="1">
            <a:off x="5291959" y="1915893"/>
            <a:ext cx="1771651" cy="343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4A887DA-C1FF-483A-8D3B-ED25913722BD}"/>
              </a:ext>
            </a:extLst>
          </p:cNvPr>
          <p:cNvCxnSpPr>
            <a:cxnSpLocks/>
          </p:cNvCxnSpPr>
          <p:nvPr/>
        </p:nvCxnSpPr>
        <p:spPr>
          <a:xfrm>
            <a:off x="5240059" y="2338616"/>
            <a:ext cx="1823551" cy="69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F7663E0-9A16-4071-BB1E-EABFF1485EA0}"/>
              </a:ext>
            </a:extLst>
          </p:cNvPr>
          <p:cNvCxnSpPr>
            <a:cxnSpLocks/>
          </p:cNvCxnSpPr>
          <p:nvPr/>
        </p:nvCxnSpPr>
        <p:spPr>
          <a:xfrm>
            <a:off x="4966789" y="2694124"/>
            <a:ext cx="2096821" cy="354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099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2E52E-C27D-4F28-A31E-1203BEDA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74726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域分析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7311AF-3628-4B2C-8D7D-5B9E8EBFCE4C}"/>
              </a:ext>
            </a:extLst>
          </p:cNvPr>
          <p:cNvSpPr txBox="1"/>
          <p:nvPr/>
        </p:nvSpPr>
        <p:spPr>
          <a:xfrm>
            <a:off x="2900856" y="1330575"/>
            <a:ext cx="143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00" dirty="0">
                <a:solidFill>
                  <a:schemeClr val="bg1"/>
                </a:solidFill>
              </a:rPr>
              <a:t>功能模型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D61EE8-3F15-40CD-A656-8795460D4ECE}"/>
              </a:ext>
            </a:extLst>
          </p:cNvPr>
          <p:cNvSpPr txBox="1"/>
          <p:nvPr/>
        </p:nvSpPr>
        <p:spPr>
          <a:xfrm>
            <a:off x="2744184" y="2298964"/>
            <a:ext cx="143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00" dirty="0">
                <a:solidFill>
                  <a:schemeClr val="bg1"/>
                </a:solidFill>
              </a:rPr>
              <a:t>域语言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7B7B0-4894-46A3-B6E1-FA43F689FB9D}"/>
              </a:ext>
            </a:extLst>
          </p:cNvPr>
          <p:cNvSpPr txBox="1"/>
          <p:nvPr/>
        </p:nvSpPr>
        <p:spPr>
          <a:xfrm>
            <a:off x="2744184" y="582189"/>
            <a:ext cx="143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00" dirty="0">
                <a:solidFill>
                  <a:schemeClr val="bg1"/>
                </a:solidFill>
              </a:rPr>
              <a:t>类的分类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E9A5033-1426-4FDF-AE4E-07BEBBFD0C3C}"/>
              </a:ext>
            </a:extLst>
          </p:cNvPr>
          <p:cNvSpPr/>
          <p:nvPr/>
        </p:nvSpPr>
        <p:spPr>
          <a:xfrm>
            <a:off x="820465" y="1099469"/>
            <a:ext cx="1552902" cy="16672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域分析模型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296D4CB-5812-4D02-B935-F9D864446F41}"/>
              </a:ext>
            </a:extLst>
          </p:cNvPr>
          <p:cNvCxnSpPr>
            <a:cxnSpLocks/>
          </p:cNvCxnSpPr>
          <p:nvPr/>
        </p:nvCxnSpPr>
        <p:spPr>
          <a:xfrm flipV="1">
            <a:off x="2373367" y="775436"/>
            <a:ext cx="1946385" cy="5916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4A887DA-C1FF-483A-8D3B-ED25913722BD}"/>
              </a:ext>
            </a:extLst>
          </p:cNvPr>
          <p:cNvCxnSpPr>
            <a:cxnSpLocks/>
          </p:cNvCxnSpPr>
          <p:nvPr/>
        </p:nvCxnSpPr>
        <p:spPr>
          <a:xfrm flipV="1">
            <a:off x="2351030" y="1614784"/>
            <a:ext cx="2090241" cy="18209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F7663E0-9A16-4071-BB1E-EABFF1485EA0}"/>
              </a:ext>
            </a:extLst>
          </p:cNvPr>
          <p:cNvCxnSpPr>
            <a:cxnSpLocks/>
          </p:cNvCxnSpPr>
          <p:nvPr/>
        </p:nvCxnSpPr>
        <p:spPr>
          <a:xfrm>
            <a:off x="2372758" y="2265149"/>
            <a:ext cx="1088757" cy="5343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B657780-384B-4B97-AAE6-6571C8DEB790}"/>
              </a:ext>
            </a:extLst>
          </p:cNvPr>
          <p:cNvSpPr txBox="1"/>
          <p:nvPr/>
        </p:nvSpPr>
        <p:spPr>
          <a:xfrm>
            <a:off x="4319752" y="571219"/>
            <a:ext cx="27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bg1"/>
                </a:solidFill>
              </a:rPr>
              <a:t>普通类</a:t>
            </a:r>
            <a:r>
              <a:rPr lang="en-US" altLang="zh-CN" sz="1800" dirty="0">
                <a:solidFill>
                  <a:schemeClr val="bg1"/>
                </a:solidFill>
              </a:rPr>
              <a:t>/</a:t>
            </a:r>
            <a:r>
              <a:rPr lang="zh-CN" altLang="en-US" sz="1800" dirty="0">
                <a:solidFill>
                  <a:schemeClr val="bg1"/>
                </a:solidFill>
              </a:rPr>
              <a:t>抽象类</a:t>
            </a:r>
            <a:r>
              <a:rPr lang="en-US" altLang="zh-CN" sz="1800" dirty="0">
                <a:solidFill>
                  <a:schemeClr val="bg1"/>
                </a:solidFill>
              </a:rPr>
              <a:t>/</a:t>
            </a:r>
            <a:r>
              <a:rPr lang="zh-CN" altLang="en-US" sz="1800" dirty="0">
                <a:solidFill>
                  <a:schemeClr val="bg1"/>
                </a:solidFill>
              </a:rPr>
              <a:t>接口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542DEA-CE65-4868-BBDA-5D3E991157CE}"/>
              </a:ext>
            </a:extLst>
          </p:cNvPr>
          <p:cNvSpPr txBox="1"/>
          <p:nvPr/>
        </p:nvSpPr>
        <p:spPr>
          <a:xfrm>
            <a:off x="4399885" y="1407519"/>
            <a:ext cx="222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bg1"/>
                </a:solidFill>
              </a:rPr>
              <a:t>五阶段建模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8541D34-771E-4A19-8E3F-4761CC3E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478" y="2469838"/>
            <a:ext cx="5354012" cy="237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47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1E4393-526D-42FE-A83C-335564556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66" y="2442645"/>
            <a:ext cx="7886700" cy="3263504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提取分析类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964754-2F70-4996-B3B6-9C028FB4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918" y="1004560"/>
            <a:ext cx="5436616" cy="374137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6079346-494F-4AD8-8BCC-CE01F838E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内容建模</a:t>
            </a:r>
          </a:p>
        </p:txBody>
      </p:sp>
    </p:spTree>
    <p:extLst>
      <p:ext uri="{BB962C8B-B14F-4D97-AF65-F5344CB8AC3E}">
        <p14:creationId xmlns:p14="http://schemas.microsoft.com/office/powerpoint/2010/main" val="1625971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7E291-17DA-46A3-80D3-CB108105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内容建模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CA92AD-2267-4618-BA83-77A84BEE6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分析类图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8DA159-BF98-4C30-9044-46C18C28B1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29775" y="152241"/>
            <a:ext cx="4155440" cy="47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08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7E291-17DA-46A3-80D3-CB108105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内容建模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CA92AD-2267-4618-BA83-77A84BEE6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新闻组件图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E65AE4-8F81-43DC-9A32-15FF8F59B52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307" y="320675"/>
            <a:ext cx="3969385" cy="4502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421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7E291-17DA-46A3-80D3-CB108105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内容建模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CA92AD-2267-4618-BA83-77A84BEE6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动态组件图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EE7D9F-E7F3-4430-88AC-1D671CA265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7" y="682625"/>
            <a:ext cx="3743325" cy="3778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00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419569">
            <a:off x="-884891" y="-925310"/>
            <a:ext cx="2532306" cy="2532306"/>
            <a:chOff x="-953499" y="-1069141"/>
            <a:chExt cx="3009585" cy="3009585"/>
          </a:xfrm>
          <a:solidFill>
            <a:srgbClr val="FFFFFF">
              <a:alpha val="10196"/>
            </a:srgbClr>
          </a:solidFill>
        </p:grpSpPr>
        <p:sp>
          <p:nvSpPr>
            <p:cNvPr id="5" name="圆角矩形 4"/>
            <p:cNvSpPr/>
            <p:nvPr/>
          </p:nvSpPr>
          <p:spPr>
            <a:xfrm>
              <a:off x="-953499" y="-1069141"/>
              <a:ext cx="3009585" cy="3009585"/>
            </a:xfrm>
            <a:prstGeom prst="roundRect">
              <a:avLst>
                <a:gd name="adj" fmla="val 240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 rot="1800000">
              <a:off x="-953499" y="-1069141"/>
              <a:ext cx="3009585" cy="3009585"/>
            </a:xfrm>
            <a:prstGeom prst="roundRect">
              <a:avLst>
                <a:gd name="adj" fmla="val 240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 rot="3600000">
              <a:off x="-953499" y="-1069141"/>
              <a:ext cx="3009585" cy="3009585"/>
            </a:xfrm>
            <a:prstGeom prst="roundRect">
              <a:avLst>
                <a:gd name="adj" fmla="val 240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文本框 146"/>
          <p:cNvSpPr txBox="1">
            <a:spLocks noChangeArrowheads="1"/>
          </p:cNvSpPr>
          <p:nvPr/>
        </p:nvSpPr>
        <p:spPr bwMode="auto">
          <a:xfrm>
            <a:off x="44054" y="145256"/>
            <a:ext cx="142875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45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目录</a:t>
            </a:r>
          </a:p>
        </p:txBody>
      </p:sp>
      <p:sp>
        <p:nvSpPr>
          <p:cNvPr id="9" name="文本框 157"/>
          <p:cNvSpPr txBox="1">
            <a:spLocks noChangeArrowheads="1"/>
          </p:cNvSpPr>
          <p:nvPr/>
        </p:nvSpPr>
        <p:spPr bwMode="auto">
          <a:xfrm>
            <a:off x="95250" y="745331"/>
            <a:ext cx="14287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contents</a:t>
            </a:r>
            <a:endParaRPr lang="zh-CN" altLang="en-US" sz="21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177532" y="1129540"/>
            <a:ext cx="851285" cy="851285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1" name="椭圆 10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空心弧 1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78292"/>
                <a:gd name="adj3" fmla="val 2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06163"/>
                <a:gd name="adj2" fmla="val 7671884"/>
                <a:gd name="adj3" fmla="val 1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01397"/>
                <a:gd name="adj2" fmla="val 16184346"/>
                <a:gd name="adj3" fmla="val 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空心弧 14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041164"/>
                <a:gd name="adj3" fmla="val 18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324207" y="1276215"/>
            <a:ext cx="557936" cy="557936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7" name="椭圆 16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空心弧 1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681661"/>
                <a:gd name="adj2" fmla="val 5685163"/>
                <a:gd name="adj3" fmla="val 27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空心弧 1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068090"/>
                <a:gd name="adj2" fmla="val 18473715"/>
                <a:gd name="adj3" fmla="val 27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空心弧 19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38442"/>
                <a:gd name="adj2" fmla="val 10845693"/>
                <a:gd name="adj3" fmla="val 2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文本框 169"/>
          <p:cNvSpPr txBox="1">
            <a:spLocks noChangeArrowheads="1"/>
          </p:cNvSpPr>
          <p:nvPr/>
        </p:nvSpPr>
        <p:spPr bwMode="auto">
          <a:xfrm>
            <a:off x="3141037" y="1301846"/>
            <a:ext cx="15992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项目介绍</a:t>
            </a:r>
          </a:p>
        </p:txBody>
      </p:sp>
      <p:sp>
        <p:nvSpPr>
          <p:cNvPr id="22" name="文本框 170"/>
          <p:cNvSpPr txBox="1">
            <a:spLocks noChangeArrowheads="1"/>
          </p:cNvSpPr>
          <p:nvPr/>
        </p:nvSpPr>
        <p:spPr bwMode="auto">
          <a:xfrm>
            <a:off x="2324268" y="1317563"/>
            <a:ext cx="63341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7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27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177532" y="2373505"/>
            <a:ext cx="851285" cy="851285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26" name="椭圆 25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空心弧 2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78292"/>
                <a:gd name="adj3" fmla="val 2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空心弧 2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06163"/>
                <a:gd name="adj2" fmla="val 7671884"/>
                <a:gd name="adj3" fmla="val 1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空心弧 2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01397"/>
                <a:gd name="adj2" fmla="val 16184346"/>
                <a:gd name="adj3" fmla="val 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空心弧 29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041164"/>
                <a:gd name="adj3" fmla="val 18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324207" y="2520180"/>
            <a:ext cx="557936" cy="557936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32" name="椭圆 31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空心弧 3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681661"/>
                <a:gd name="adj2" fmla="val 5685163"/>
                <a:gd name="adj3" fmla="val 27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空心弧 3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068090"/>
                <a:gd name="adj2" fmla="val 18473715"/>
                <a:gd name="adj3" fmla="val 27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空心弧 34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38442"/>
                <a:gd name="adj2" fmla="val 10845693"/>
                <a:gd name="adj3" fmla="val 2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文本框 246"/>
          <p:cNvSpPr txBox="1">
            <a:spLocks noChangeArrowheads="1"/>
          </p:cNvSpPr>
          <p:nvPr/>
        </p:nvSpPr>
        <p:spPr bwMode="auto">
          <a:xfrm>
            <a:off x="3141037" y="2545811"/>
            <a:ext cx="18037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需求产出</a:t>
            </a:r>
          </a:p>
        </p:txBody>
      </p:sp>
      <p:sp>
        <p:nvSpPr>
          <p:cNvPr id="37" name="文本框 247"/>
          <p:cNvSpPr txBox="1">
            <a:spLocks noChangeArrowheads="1"/>
          </p:cNvSpPr>
          <p:nvPr/>
        </p:nvSpPr>
        <p:spPr bwMode="auto">
          <a:xfrm>
            <a:off x="2324268" y="2561528"/>
            <a:ext cx="63341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7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27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182416" y="3595335"/>
            <a:ext cx="851285" cy="851285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41" name="椭圆 40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" name="空心弧 4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78292"/>
                <a:gd name="adj3" fmla="val 2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空心弧 4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06163"/>
                <a:gd name="adj2" fmla="val 7671884"/>
                <a:gd name="adj3" fmla="val 1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空心弧 4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01397"/>
                <a:gd name="adj2" fmla="val 16184346"/>
                <a:gd name="adj3" fmla="val 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空心弧 44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041164"/>
                <a:gd name="adj3" fmla="val 18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329091" y="3742009"/>
            <a:ext cx="557936" cy="557936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47" name="椭圆 46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" name="空心弧 4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681661"/>
                <a:gd name="adj2" fmla="val 5685163"/>
                <a:gd name="adj3" fmla="val 27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空心弧 4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068090"/>
                <a:gd name="adj2" fmla="val 18473715"/>
                <a:gd name="adj3" fmla="val 27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空心弧 49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38442"/>
                <a:gd name="adj2" fmla="val 10845693"/>
                <a:gd name="adj3" fmla="val 2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1" name="文本框 261"/>
          <p:cNvSpPr txBox="1">
            <a:spLocks noChangeArrowheads="1"/>
          </p:cNvSpPr>
          <p:nvPr/>
        </p:nvSpPr>
        <p:spPr bwMode="auto">
          <a:xfrm>
            <a:off x="3146513" y="3768584"/>
            <a:ext cx="17102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需求分析</a:t>
            </a:r>
          </a:p>
        </p:txBody>
      </p:sp>
      <p:sp>
        <p:nvSpPr>
          <p:cNvPr id="52" name="文本框 262"/>
          <p:cNvSpPr txBox="1">
            <a:spLocks noChangeArrowheads="1"/>
          </p:cNvSpPr>
          <p:nvPr/>
        </p:nvSpPr>
        <p:spPr bwMode="auto">
          <a:xfrm>
            <a:off x="2328554" y="3784300"/>
            <a:ext cx="63341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70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altLang="en-US" sz="270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5444497" y="1210774"/>
            <a:ext cx="851285" cy="851285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71" name="椭圆 70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" name="空心弧 7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78292"/>
                <a:gd name="adj3" fmla="val 2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空心弧 7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06163"/>
                <a:gd name="adj2" fmla="val 7671884"/>
                <a:gd name="adj3" fmla="val 1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空心弧 7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01397"/>
                <a:gd name="adj2" fmla="val 16184346"/>
                <a:gd name="adj3" fmla="val 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空心弧 74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041164"/>
                <a:gd name="adj3" fmla="val 18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591172" y="1357448"/>
            <a:ext cx="557936" cy="557936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77" name="椭圆 76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8" name="空心弧 7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681661"/>
                <a:gd name="adj2" fmla="val 5685163"/>
                <a:gd name="adj3" fmla="val 27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空心弧 7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068090"/>
                <a:gd name="adj2" fmla="val 18473715"/>
                <a:gd name="adj3" fmla="val 27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空心弧 79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38442"/>
                <a:gd name="adj2" fmla="val 10845693"/>
                <a:gd name="adj3" fmla="val 2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1" name="文本框 261"/>
          <p:cNvSpPr txBox="1">
            <a:spLocks noChangeArrowheads="1"/>
          </p:cNvSpPr>
          <p:nvPr/>
        </p:nvSpPr>
        <p:spPr bwMode="auto">
          <a:xfrm>
            <a:off x="6408594" y="1399739"/>
            <a:ext cx="18651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概要设计</a:t>
            </a:r>
          </a:p>
        </p:txBody>
      </p:sp>
      <p:sp>
        <p:nvSpPr>
          <p:cNvPr id="82" name="文本框 262"/>
          <p:cNvSpPr txBox="1">
            <a:spLocks noChangeArrowheads="1"/>
          </p:cNvSpPr>
          <p:nvPr/>
        </p:nvSpPr>
        <p:spPr bwMode="auto">
          <a:xfrm>
            <a:off x="5590635" y="1399739"/>
            <a:ext cx="63341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7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altLang="en-US" sz="27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C0587592-DD3C-40EB-9F70-D35DF482DF68}"/>
              </a:ext>
            </a:extLst>
          </p:cNvPr>
          <p:cNvGrpSpPr/>
          <p:nvPr/>
        </p:nvGrpSpPr>
        <p:grpSpPr>
          <a:xfrm>
            <a:off x="5406418" y="2379349"/>
            <a:ext cx="851285" cy="851285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DDE76D86-F550-4A25-AFA9-C697202C3228}"/>
                </a:ext>
              </a:extLst>
            </p:cNvPr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" name="空心弧 61">
              <a:extLst>
                <a:ext uri="{FF2B5EF4-FFF2-40B4-BE49-F238E27FC236}">
                  <a16:creationId xmlns:a16="http://schemas.microsoft.com/office/drawing/2014/main" id="{EAE81D5A-E73F-43A7-9B3A-A5944FC4E444}"/>
                </a:ext>
              </a:extLst>
            </p:cNvPr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78292"/>
                <a:gd name="adj3" fmla="val 2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空心弧 62">
              <a:extLst>
                <a:ext uri="{FF2B5EF4-FFF2-40B4-BE49-F238E27FC236}">
                  <a16:creationId xmlns:a16="http://schemas.microsoft.com/office/drawing/2014/main" id="{83E55FB8-6616-47C4-873C-63CA84EEA4B8}"/>
                </a:ext>
              </a:extLst>
            </p:cNvPr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06163"/>
                <a:gd name="adj2" fmla="val 7671884"/>
                <a:gd name="adj3" fmla="val 1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空心弧 63">
              <a:extLst>
                <a:ext uri="{FF2B5EF4-FFF2-40B4-BE49-F238E27FC236}">
                  <a16:creationId xmlns:a16="http://schemas.microsoft.com/office/drawing/2014/main" id="{A0E039E6-35F1-45DA-B29F-F53F0B1C719F}"/>
                </a:ext>
              </a:extLst>
            </p:cNvPr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01397"/>
                <a:gd name="adj2" fmla="val 16184346"/>
                <a:gd name="adj3" fmla="val 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空心弧 64">
              <a:extLst>
                <a:ext uri="{FF2B5EF4-FFF2-40B4-BE49-F238E27FC236}">
                  <a16:creationId xmlns:a16="http://schemas.microsoft.com/office/drawing/2014/main" id="{30D1841B-4AF7-4E81-A273-762BFE75428F}"/>
                </a:ext>
              </a:extLst>
            </p:cNvPr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041164"/>
                <a:gd name="adj3" fmla="val 18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AF4D751-423A-4DC7-BAB7-2103EAE5ECC6}"/>
              </a:ext>
            </a:extLst>
          </p:cNvPr>
          <p:cNvGrpSpPr/>
          <p:nvPr/>
        </p:nvGrpSpPr>
        <p:grpSpPr>
          <a:xfrm>
            <a:off x="5553093" y="2526023"/>
            <a:ext cx="557936" cy="557936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E1BC23A-3FA4-4FC6-A9FA-06D0BDBDA371}"/>
                </a:ext>
              </a:extLst>
            </p:cNvPr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" name="空心弧 67">
              <a:extLst>
                <a:ext uri="{FF2B5EF4-FFF2-40B4-BE49-F238E27FC236}">
                  <a16:creationId xmlns:a16="http://schemas.microsoft.com/office/drawing/2014/main" id="{4486779E-F6F2-4067-A37A-0F673B8A8156}"/>
                </a:ext>
              </a:extLst>
            </p:cNvPr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681661"/>
                <a:gd name="adj2" fmla="val 5685163"/>
                <a:gd name="adj3" fmla="val 27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空心弧 68">
              <a:extLst>
                <a:ext uri="{FF2B5EF4-FFF2-40B4-BE49-F238E27FC236}">
                  <a16:creationId xmlns:a16="http://schemas.microsoft.com/office/drawing/2014/main" id="{69207266-2655-45BD-A375-D1FCE4E8EF91}"/>
                </a:ext>
              </a:extLst>
            </p:cNvPr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068090"/>
                <a:gd name="adj2" fmla="val 18473715"/>
                <a:gd name="adj3" fmla="val 27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空心弧 82">
              <a:extLst>
                <a:ext uri="{FF2B5EF4-FFF2-40B4-BE49-F238E27FC236}">
                  <a16:creationId xmlns:a16="http://schemas.microsoft.com/office/drawing/2014/main" id="{8B335124-981D-4D9C-A8C1-3477811B0B6B}"/>
                </a:ext>
              </a:extLst>
            </p:cNvPr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38442"/>
                <a:gd name="adj2" fmla="val 10845693"/>
                <a:gd name="adj3" fmla="val 2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4" name="文本框 261">
            <a:extLst>
              <a:ext uri="{FF2B5EF4-FFF2-40B4-BE49-F238E27FC236}">
                <a16:creationId xmlns:a16="http://schemas.microsoft.com/office/drawing/2014/main" id="{F1073672-0D1D-4D46-A4F3-CC10DD6B8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515" y="2568314"/>
            <a:ext cx="18651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详细设计</a:t>
            </a:r>
          </a:p>
        </p:txBody>
      </p:sp>
      <p:sp>
        <p:nvSpPr>
          <p:cNvPr id="85" name="文本框 262">
            <a:extLst>
              <a:ext uri="{FF2B5EF4-FFF2-40B4-BE49-F238E27FC236}">
                <a16:creationId xmlns:a16="http://schemas.microsoft.com/office/drawing/2014/main" id="{B1B0A030-D1CA-44D0-B5EE-F3C94CF98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2556" y="2568314"/>
            <a:ext cx="63341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7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altLang="en-US" sz="27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30C08E5A-6CCE-4B88-9262-D5FDD0FD2CD7}"/>
              </a:ext>
            </a:extLst>
          </p:cNvPr>
          <p:cNvGrpSpPr/>
          <p:nvPr/>
        </p:nvGrpSpPr>
        <p:grpSpPr>
          <a:xfrm>
            <a:off x="5406418" y="3486660"/>
            <a:ext cx="851285" cy="851285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32E1CDA9-1EE3-46D9-9702-39194B98C57E}"/>
                </a:ext>
              </a:extLst>
            </p:cNvPr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1" name="空心弧 100">
              <a:extLst>
                <a:ext uri="{FF2B5EF4-FFF2-40B4-BE49-F238E27FC236}">
                  <a16:creationId xmlns:a16="http://schemas.microsoft.com/office/drawing/2014/main" id="{08D57C72-5BD0-40ED-9370-611C396A327E}"/>
                </a:ext>
              </a:extLst>
            </p:cNvPr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78292"/>
                <a:gd name="adj3" fmla="val 2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空心弧 101">
              <a:extLst>
                <a:ext uri="{FF2B5EF4-FFF2-40B4-BE49-F238E27FC236}">
                  <a16:creationId xmlns:a16="http://schemas.microsoft.com/office/drawing/2014/main" id="{678C407B-3ADA-4121-8E43-5E12F7BDA2EA}"/>
                </a:ext>
              </a:extLst>
            </p:cNvPr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06163"/>
                <a:gd name="adj2" fmla="val 7671884"/>
                <a:gd name="adj3" fmla="val 1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空心弧 102">
              <a:extLst>
                <a:ext uri="{FF2B5EF4-FFF2-40B4-BE49-F238E27FC236}">
                  <a16:creationId xmlns:a16="http://schemas.microsoft.com/office/drawing/2014/main" id="{7DD8C07A-29A5-44B3-9DB7-53074F66D54C}"/>
                </a:ext>
              </a:extLst>
            </p:cNvPr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01397"/>
                <a:gd name="adj2" fmla="val 16184346"/>
                <a:gd name="adj3" fmla="val 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空心弧 103">
              <a:extLst>
                <a:ext uri="{FF2B5EF4-FFF2-40B4-BE49-F238E27FC236}">
                  <a16:creationId xmlns:a16="http://schemas.microsoft.com/office/drawing/2014/main" id="{4A466D98-7B23-4416-82E8-103D82253C54}"/>
                </a:ext>
              </a:extLst>
            </p:cNvPr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041164"/>
                <a:gd name="adj3" fmla="val 18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9793A628-6D1E-472B-A8F3-986E10DB8760}"/>
              </a:ext>
            </a:extLst>
          </p:cNvPr>
          <p:cNvGrpSpPr/>
          <p:nvPr/>
        </p:nvGrpSpPr>
        <p:grpSpPr>
          <a:xfrm>
            <a:off x="5553093" y="3633334"/>
            <a:ext cx="557936" cy="557936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BFAF169B-32CA-49E9-A7EE-0B7E9B63FD0A}"/>
                </a:ext>
              </a:extLst>
            </p:cNvPr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7" name="空心弧 106">
              <a:extLst>
                <a:ext uri="{FF2B5EF4-FFF2-40B4-BE49-F238E27FC236}">
                  <a16:creationId xmlns:a16="http://schemas.microsoft.com/office/drawing/2014/main" id="{257EB83E-83F1-4D59-A4C0-FCAA593C399F}"/>
                </a:ext>
              </a:extLst>
            </p:cNvPr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681661"/>
                <a:gd name="adj2" fmla="val 5685163"/>
                <a:gd name="adj3" fmla="val 27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空心弧 107">
              <a:extLst>
                <a:ext uri="{FF2B5EF4-FFF2-40B4-BE49-F238E27FC236}">
                  <a16:creationId xmlns:a16="http://schemas.microsoft.com/office/drawing/2014/main" id="{9C2C2C9A-306D-4DCB-80D3-614D265B969B}"/>
                </a:ext>
              </a:extLst>
            </p:cNvPr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068090"/>
                <a:gd name="adj2" fmla="val 18473715"/>
                <a:gd name="adj3" fmla="val 27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空心弧 108">
              <a:extLst>
                <a:ext uri="{FF2B5EF4-FFF2-40B4-BE49-F238E27FC236}">
                  <a16:creationId xmlns:a16="http://schemas.microsoft.com/office/drawing/2014/main" id="{3EBE8F0C-0F5A-44C0-92E1-52CD38EAE69F}"/>
                </a:ext>
              </a:extLst>
            </p:cNvPr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38442"/>
                <a:gd name="adj2" fmla="val 10845693"/>
                <a:gd name="adj3" fmla="val 2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0" name="文本框 261">
            <a:extLst>
              <a:ext uri="{FF2B5EF4-FFF2-40B4-BE49-F238E27FC236}">
                <a16:creationId xmlns:a16="http://schemas.microsoft.com/office/drawing/2014/main" id="{708006DD-5D9F-4799-89B7-F04BDD515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515" y="3675625"/>
            <a:ext cx="18651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应用展示</a:t>
            </a:r>
          </a:p>
        </p:txBody>
      </p:sp>
      <p:sp>
        <p:nvSpPr>
          <p:cNvPr id="111" name="文本框 262">
            <a:extLst>
              <a:ext uri="{FF2B5EF4-FFF2-40B4-BE49-F238E27FC236}">
                <a16:creationId xmlns:a16="http://schemas.microsoft.com/office/drawing/2014/main" id="{90E120EC-22F4-40E0-A680-8D01D3267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2556" y="3675625"/>
            <a:ext cx="63341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7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06</a:t>
            </a:r>
            <a:endParaRPr lang="zh-CN" altLang="en-US" sz="27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993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C74EC-6976-4631-898D-E94D264EC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功能建模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321A13-7910-48AC-AE00-6F56B23D6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系统级活动图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298CD5-4E36-4D6E-8479-FE4266E1F6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27573" y="934277"/>
            <a:ext cx="5409707" cy="356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358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C74EC-6976-4631-898D-E94D264EC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功能建模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321A13-7910-48AC-AE00-6F56B23D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94" y="1806540"/>
            <a:ext cx="7886700" cy="3263504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登陆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注册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管理个人信息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3B4631-B2BC-46E2-A5CD-F510069040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3792" y="710717"/>
            <a:ext cx="2174875" cy="3622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57D75E-727D-4BB6-84F4-BA2CCAD3D7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16217" y="710716"/>
            <a:ext cx="2552761" cy="355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11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C74EC-6976-4631-898D-E94D264EC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功能建模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321A13-7910-48AC-AE00-6F56B23D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37" y="4027170"/>
            <a:ext cx="7886700" cy="3263504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切换频道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查看新闻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频道管理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搜索新闻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动态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336B21-AF2B-42CD-87BB-F2BE34E946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4562" y="935605"/>
            <a:ext cx="1361232" cy="28661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37D12F-AFF1-4DD9-A2F5-5952895F7C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90360" y="1116330"/>
            <a:ext cx="3859667" cy="26853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8E8C45-08CE-4511-A11D-B42921A5BD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27082" y="935604"/>
            <a:ext cx="2393896" cy="328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39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C74EC-6976-4631-898D-E94D264EC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功能建模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4AFC1D-B5A7-459C-890B-F039C2CB45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708" y="1054194"/>
            <a:ext cx="2501378" cy="26680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22E8D6-3E3A-405A-B8F6-26A14876181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72459" y="1051709"/>
            <a:ext cx="2070136" cy="2668009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2787DD86-9A48-4086-AD4E-5B936FEC2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459" y="4037875"/>
            <a:ext cx="1572867" cy="350251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评论动态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1D33C30-3171-4F80-A551-FB2E8A3ABE0B}"/>
              </a:ext>
            </a:extLst>
          </p:cNvPr>
          <p:cNvSpPr txBox="1">
            <a:spLocks/>
          </p:cNvSpPr>
          <p:nvPr/>
        </p:nvSpPr>
        <p:spPr>
          <a:xfrm>
            <a:off x="813767" y="4089306"/>
            <a:ext cx="1572867" cy="35025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查看动态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A8E16447-E108-4851-99B8-6C7B7CDCBB7C}"/>
              </a:ext>
            </a:extLst>
          </p:cNvPr>
          <p:cNvSpPr txBox="1">
            <a:spLocks/>
          </p:cNvSpPr>
          <p:nvPr/>
        </p:nvSpPr>
        <p:spPr>
          <a:xfrm>
            <a:off x="5970932" y="4056832"/>
            <a:ext cx="1572867" cy="35025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关注好友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218542B-0CE1-4AF3-855B-0299F45FC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00" y="876227"/>
            <a:ext cx="3002292" cy="30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72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C74EC-6976-4631-898D-E94D264EC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功能建模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1E3589-1180-4139-A2F1-BD764C462E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0694" y="1108544"/>
            <a:ext cx="1950720" cy="31851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5DCB91-5FA1-43DA-984D-B149BF18DF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93530" y="1047584"/>
            <a:ext cx="2537460" cy="324612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0E33E3E-A47C-4A38-B4AA-875636468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937" y="4519405"/>
            <a:ext cx="1572867" cy="350251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取关用户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拉黑粉丝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A2BA9C8-ED77-4BB6-BBD2-29AF36C70120}"/>
              </a:ext>
            </a:extLst>
          </p:cNvPr>
          <p:cNvSpPr txBox="1">
            <a:spLocks/>
          </p:cNvSpPr>
          <p:nvPr/>
        </p:nvSpPr>
        <p:spPr>
          <a:xfrm>
            <a:off x="5549764" y="4293704"/>
            <a:ext cx="1950720" cy="35025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发布动态（评论新闻）</a:t>
            </a:r>
          </a:p>
        </p:txBody>
      </p:sp>
    </p:spTree>
    <p:extLst>
      <p:ext uri="{BB962C8B-B14F-4D97-AF65-F5344CB8AC3E}">
        <p14:creationId xmlns:p14="http://schemas.microsoft.com/office/powerpoint/2010/main" val="2354870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C74EC-6976-4631-898D-E94D264EC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功能建模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2DE99C-A1BB-4692-84D2-EC480E48E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9410" y="1184910"/>
            <a:ext cx="2012721" cy="30251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4DFFE9-B37B-40E5-89FB-91BF751A4F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42891" y="1184910"/>
            <a:ext cx="1321407" cy="3025108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63496B9-2D14-4781-B7DD-3DE071A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1285" y="4395166"/>
            <a:ext cx="2263637" cy="350251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收藏新闻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取消收藏新闻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FADECFB-1A33-4762-8DD1-E5583D737633}"/>
              </a:ext>
            </a:extLst>
          </p:cNvPr>
          <p:cNvSpPr txBox="1">
            <a:spLocks/>
          </p:cNvSpPr>
          <p:nvPr/>
        </p:nvSpPr>
        <p:spPr>
          <a:xfrm>
            <a:off x="4831246" y="4343814"/>
            <a:ext cx="2263637" cy="35025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查看收藏</a:t>
            </a:r>
          </a:p>
        </p:txBody>
      </p:sp>
    </p:spTree>
    <p:extLst>
      <p:ext uri="{BB962C8B-B14F-4D97-AF65-F5344CB8AC3E}">
        <p14:creationId xmlns:p14="http://schemas.microsoft.com/office/powerpoint/2010/main" val="373600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205A3-C385-405A-9B45-9A7D8B210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交互建模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4ADE2D-7BDC-4763-BE34-61E6C682E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用户分析类的状态图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4EEAB2-AB86-4170-95F7-E95B562DA0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62369" y="1962811"/>
            <a:ext cx="4321865" cy="236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32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205A3-C385-405A-9B45-9A7D8B210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交互建模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4ADE2D-7BDC-4763-BE34-61E6C682E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注册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登录用例时序图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B3FEF7-E5EC-4076-A5B8-ABA3D5AE45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46001" y="2297193"/>
            <a:ext cx="5274310" cy="233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31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205A3-C385-405A-9B45-9A7D8B210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交互建模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4ADE2D-7BDC-4763-BE34-61E6C682E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72" y="2022613"/>
            <a:ext cx="2622245" cy="1207604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收藏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取消收藏用例时序图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266A6-AAB1-4EE8-AA0C-20E6A91C87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9954" y="1268016"/>
            <a:ext cx="5274310" cy="33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78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205A3-C385-405A-9B45-9A7D8B210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交互建模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4ADE2D-7BDC-4763-BE34-61E6C682E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168" y="1016379"/>
            <a:ext cx="3327123" cy="737877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关注分析类的状态图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8D3DFD-9176-4DF9-A7E7-0B67C9321F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85" y="1590261"/>
            <a:ext cx="6050611" cy="2819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060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08643" y="1456322"/>
            <a:ext cx="2114550" cy="2114550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5" name="椭圆 4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空心弧 5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69583"/>
                <a:gd name="adj3" fmla="val 5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空心弧 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37630"/>
                <a:gd name="adj2" fmla="val 7591569"/>
                <a:gd name="adj3" fmla="val 3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空心弧 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62719"/>
                <a:gd name="adj2" fmla="val 15581033"/>
                <a:gd name="adj3" fmla="val 3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空心弧 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105286"/>
                <a:gd name="adj3" fmla="val 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72974" y="1820653"/>
            <a:ext cx="1385888" cy="1385888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1" name="椭圆 10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空心弧 1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790447"/>
                <a:gd name="adj2" fmla="val 5694414"/>
                <a:gd name="adj3" fmla="val 4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164466"/>
                <a:gd name="adj2" fmla="val 17961330"/>
                <a:gd name="adj3" fmla="val 3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61968"/>
                <a:gd name="adj2" fmla="val 10784229"/>
                <a:gd name="adj3" fmla="val 35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文本框 32"/>
          <p:cNvSpPr txBox="1">
            <a:spLocks noChangeArrowheads="1"/>
          </p:cNvSpPr>
          <p:nvPr/>
        </p:nvSpPr>
        <p:spPr bwMode="auto">
          <a:xfrm>
            <a:off x="3414712" y="1960960"/>
            <a:ext cx="4663679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5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项目介绍</a:t>
            </a:r>
          </a:p>
        </p:txBody>
      </p:sp>
      <p:sp>
        <p:nvSpPr>
          <p:cNvPr id="16" name="文本框 33"/>
          <p:cNvSpPr txBox="1">
            <a:spLocks noChangeArrowheads="1"/>
          </p:cNvSpPr>
          <p:nvPr/>
        </p:nvSpPr>
        <p:spPr bwMode="auto">
          <a:xfrm>
            <a:off x="1640682" y="2016919"/>
            <a:ext cx="132278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60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25441" y="2631281"/>
            <a:ext cx="4408884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91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205A3-C385-405A-9B45-9A7D8B210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交互建模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4ADE2D-7BDC-4763-BE34-61E6C682E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5832"/>
            <a:ext cx="7886700" cy="3263504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评论动态用例时序图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71EF65-54AB-4D58-A07C-DA3F6413818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843" y="1562576"/>
            <a:ext cx="5265420" cy="3307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0872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205A3-C385-405A-9B45-9A7D8B210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交互建模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4ADE2D-7BDC-4763-BE34-61E6C682E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285" y="993499"/>
            <a:ext cx="2144367" cy="54903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界面原型设计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9C041C6-20B2-4D92-A7DF-AE74113AD596}"/>
              </a:ext>
            </a:extLst>
          </p:cNvPr>
          <p:cNvSpPr txBox="1">
            <a:spLocks/>
          </p:cNvSpPr>
          <p:nvPr/>
        </p:nvSpPr>
        <p:spPr>
          <a:xfrm>
            <a:off x="790558" y="2297233"/>
            <a:ext cx="2144367" cy="54903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</a:rPr>
              <a:t>新闻主界面</a:t>
            </a:r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动态主界面</a:t>
            </a:r>
          </a:p>
        </p:txBody>
      </p:sp>
      <p:pic>
        <p:nvPicPr>
          <p:cNvPr id="1026" name="Picture 2" descr="684C037B1B1073123FCB4E0B6355FD1B">
            <a:extLst>
              <a:ext uri="{FF2B5EF4-FFF2-40B4-BE49-F238E27FC236}">
                <a16:creationId xmlns:a16="http://schemas.microsoft.com/office/drawing/2014/main" id="{EF995DE2-2BFA-40C5-8DA1-517946A86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52" y="869634"/>
            <a:ext cx="1824038" cy="395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B1A4851144105E5E43ACB04FA2E48450">
            <a:extLst>
              <a:ext uri="{FF2B5EF4-FFF2-40B4-BE49-F238E27FC236}">
                <a16:creationId xmlns:a16="http://schemas.microsoft.com/office/drawing/2014/main" id="{0C2CBD81-DE52-4038-B72A-8D359B592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644" y="889179"/>
            <a:ext cx="1824038" cy="3931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90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205A3-C385-405A-9B45-9A7D8B210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交互建模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6566263-959F-47A8-BF5C-F1625DEFC766}"/>
              </a:ext>
            </a:extLst>
          </p:cNvPr>
          <p:cNvSpPr txBox="1">
            <a:spLocks/>
          </p:cNvSpPr>
          <p:nvPr/>
        </p:nvSpPr>
        <p:spPr>
          <a:xfrm>
            <a:off x="790558" y="2297233"/>
            <a:ext cx="2144367" cy="54903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</a:rPr>
              <a:t>搜索主界面</a:t>
            </a:r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我的主界面</a:t>
            </a:r>
          </a:p>
        </p:txBody>
      </p:sp>
      <p:pic>
        <p:nvPicPr>
          <p:cNvPr id="2050" name="Picture 2" descr="996349F1B8C663721A7C25F987003046">
            <a:extLst>
              <a:ext uri="{FF2B5EF4-FFF2-40B4-BE49-F238E27FC236}">
                <a16:creationId xmlns:a16="http://schemas.microsoft.com/office/drawing/2014/main" id="{F0E34D47-7C46-4D3D-9C25-3838C8E14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814" y="953965"/>
            <a:ext cx="1764334" cy="382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7620B0FC990A12907E5D086E92C5F4C3">
            <a:extLst>
              <a:ext uri="{FF2B5EF4-FFF2-40B4-BE49-F238E27FC236}">
                <a16:creationId xmlns:a16="http://schemas.microsoft.com/office/drawing/2014/main" id="{30E3BB6F-846F-4F98-99D3-0E7DB584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464" y="928103"/>
            <a:ext cx="1764334" cy="384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9246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E1622-83E1-4476-9B92-E6BB517A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配置建模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B44634C-8CEB-47D3-8844-E55255A2B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20" y="1268016"/>
            <a:ext cx="5830054" cy="3636962"/>
          </a:xfrm>
        </p:spPr>
      </p:pic>
    </p:spTree>
    <p:extLst>
      <p:ext uri="{BB962C8B-B14F-4D97-AF65-F5344CB8AC3E}">
        <p14:creationId xmlns:p14="http://schemas.microsoft.com/office/powerpoint/2010/main" val="4180557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E2F26-4002-42FB-811B-E9E0FE2E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导航建模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D5C710-A9D4-4458-8BEC-BEF8A09D4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5DCA78-7FAC-4599-A4BD-23A41459481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851" y="770930"/>
            <a:ext cx="5212715" cy="430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157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5960E-55B2-4DD4-A496-4E4A75B3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非功能需求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5DC84E-A5EF-40EA-9F1B-AFB6255EF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性能要求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1"/>
                </a:solidFill>
              </a:rPr>
              <a:t>1. </a:t>
            </a:r>
            <a:r>
              <a:rPr lang="zh-CN" altLang="en-US" sz="1400" dirty="0">
                <a:solidFill>
                  <a:schemeClr val="bg1"/>
                </a:solidFill>
              </a:rPr>
              <a:t>响应时间：</a:t>
            </a: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1"/>
                </a:solidFill>
              </a:rPr>
              <a:t>在网络状况良好的情况下，对于页面的加载，响应时间不超过</a:t>
            </a:r>
            <a:r>
              <a:rPr lang="en-US" altLang="zh-CN" sz="1400" dirty="0">
                <a:solidFill>
                  <a:schemeClr val="bg1"/>
                </a:solidFill>
              </a:rPr>
              <a:t>1s</a:t>
            </a:r>
            <a:r>
              <a:rPr lang="zh-CN" altLang="en-US" sz="1400" dirty="0">
                <a:solidFill>
                  <a:schemeClr val="bg1"/>
                </a:solidFill>
              </a:rPr>
              <a:t>。在并发用户少于</a:t>
            </a:r>
            <a:r>
              <a:rPr lang="en-US" altLang="zh-CN" sz="1400" dirty="0">
                <a:solidFill>
                  <a:schemeClr val="bg1"/>
                </a:solidFill>
              </a:rPr>
              <a:t>100</a:t>
            </a:r>
            <a:r>
              <a:rPr lang="zh-CN" altLang="en-US" sz="1400" dirty="0">
                <a:solidFill>
                  <a:schemeClr val="bg1"/>
                </a:solidFill>
              </a:rPr>
              <a:t>人时，各种异步访问加载的响应时间也应小于</a:t>
            </a:r>
            <a:r>
              <a:rPr lang="en-US" altLang="zh-CN" sz="1400" dirty="0">
                <a:solidFill>
                  <a:schemeClr val="bg1"/>
                </a:solidFill>
              </a:rPr>
              <a:t>1s</a:t>
            </a:r>
            <a:r>
              <a:rPr lang="zh-CN" altLang="en-US" sz="1400" dirty="0">
                <a:solidFill>
                  <a:schemeClr val="bg1"/>
                </a:solidFill>
              </a:rPr>
              <a:t>。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1"/>
                </a:solidFill>
              </a:rPr>
              <a:t>2. </a:t>
            </a:r>
            <a:r>
              <a:rPr lang="zh-CN" altLang="en-US" sz="1400" dirty="0">
                <a:solidFill>
                  <a:schemeClr val="bg1"/>
                </a:solidFill>
              </a:rPr>
              <a:t>更新处理时间</a:t>
            </a: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1"/>
                </a:solidFill>
              </a:rPr>
              <a:t>数据库的更新涉及网络数据传输，与网络传输速度有关。但正常情况下，数据库更新 时间不应超过 </a:t>
            </a:r>
            <a:r>
              <a:rPr lang="en-US" altLang="zh-CN" sz="1400" dirty="0">
                <a:solidFill>
                  <a:schemeClr val="bg1"/>
                </a:solidFill>
              </a:rPr>
              <a:t>1s</a:t>
            </a:r>
            <a:r>
              <a:rPr lang="zh-CN" altLang="en-US" sz="1400" dirty="0">
                <a:solidFill>
                  <a:schemeClr val="bg1"/>
                </a:solidFill>
              </a:rPr>
              <a:t>，网络状况较差的情况下，不应超过 </a:t>
            </a:r>
            <a:r>
              <a:rPr lang="en-US" altLang="zh-CN" sz="1400" dirty="0">
                <a:solidFill>
                  <a:schemeClr val="bg1"/>
                </a:solidFill>
              </a:rPr>
              <a:t>4s</a:t>
            </a:r>
            <a:r>
              <a:rPr lang="zh-CN" altLang="en-US" sz="1400" dirty="0">
                <a:solidFill>
                  <a:schemeClr val="bg1"/>
                </a:solidFill>
              </a:rPr>
              <a:t>。数据库也是异步更新，不影响主进程。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1"/>
                </a:solidFill>
              </a:rPr>
              <a:t>3. </a:t>
            </a:r>
            <a:r>
              <a:rPr lang="zh-CN" altLang="en-US" sz="1400" dirty="0">
                <a:solidFill>
                  <a:schemeClr val="bg1"/>
                </a:solidFill>
              </a:rPr>
              <a:t>数据转换时间</a:t>
            </a: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1"/>
                </a:solidFill>
              </a:rPr>
              <a:t>对于文字的加载，数据转换较快，不应大于</a:t>
            </a:r>
            <a:r>
              <a:rPr lang="en-US" altLang="zh-CN" sz="1400" dirty="0">
                <a:solidFill>
                  <a:schemeClr val="bg1"/>
                </a:solidFill>
              </a:rPr>
              <a:t>1s</a:t>
            </a:r>
            <a:r>
              <a:rPr lang="zh-CN" altLang="en-US" sz="1400" dirty="0">
                <a:solidFill>
                  <a:schemeClr val="bg1"/>
                </a:solidFill>
              </a:rPr>
              <a:t>。对于图片的加载，数据转换速度一般，在网络情况较好时，不应超过</a:t>
            </a:r>
            <a:r>
              <a:rPr lang="en-US" altLang="zh-CN" sz="1400" dirty="0">
                <a:solidFill>
                  <a:schemeClr val="bg1"/>
                </a:solidFill>
              </a:rPr>
              <a:t>2s</a:t>
            </a:r>
            <a:r>
              <a:rPr lang="zh-CN" altLang="en-US" sz="1400" dirty="0">
                <a:solidFill>
                  <a:schemeClr val="bg1"/>
                </a:solidFill>
              </a:rPr>
              <a:t>。对于网页的加载就会更加耗时，在网络情况较好时，不应超过</a:t>
            </a:r>
            <a:r>
              <a:rPr lang="en-US" altLang="zh-CN" sz="1400" dirty="0">
                <a:solidFill>
                  <a:schemeClr val="bg1"/>
                </a:solidFill>
              </a:rPr>
              <a:t>3s</a:t>
            </a:r>
            <a:r>
              <a:rPr lang="zh-CN" altLang="en-US" sz="1400" dirty="0">
                <a:solidFill>
                  <a:schemeClr val="bg1"/>
                </a:solidFill>
              </a:rPr>
              <a:t>。</a:t>
            </a: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555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5960E-55B2-4DD4-A496-4E4A75B3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非功能需求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5DC84E-A5EF-40EA-9F1B-AFB6255EF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数据管理能力要求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1"/>
                </a:solidFill>
              </a:rPr>
              <a:t>常量约定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1"/>
                </a:solidFill>
              </a:rPr>
              <a:t>1. </a:t>
            </a:r>
            <a:r>
              <a:rPr lang="zh-CN" altLang="en-US" sz="1400" dirty="0">
                <a:solidFill>
                  <a:schemeClr val="bg1"/>
                </a:solidFill>
              </a:rPr>
              <a:t>新闻界面新闻 </a:t>
            </a:r>
            <a:r>
              <a:rPr lang="en-US" altLang="zh-CN" sz="1400" dirty="0">
                <a:solidFill>
                  <a:schemeClr val="bg1"/>
                </a:solidFill>
              </a:rPr>
              <a:t>&lt;= 100</a:t>
            </a:r>
            <a:r>
              <a:rPr lang="zh-CN" altLang="en-US" sz="1400" dirty="0">
                <a:solidFill>
                  <a:schemeClr val="bg1"/>
                </a:solidFill>
              </a:rPr>
              <a:t>条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1"/>
                </a:solidFill>
              </a:rPr>
              <a:t>2. </a:t>
            </a:r>
            <a:r>
              <a:rPr lang="zh-CN" altLang="en-US" sz="1400" dirty="0">
                <a:solidFill>
                  <a:schemeClr val="bg1"/>
                </a:solidFill>
              </a:rPr>
              <a:t>动态界面动态 </a:t>
            </a:r>
            <a:r>
              <a:rPr lang="en-US" altLang="zh-CN" sz="1400" dirty="0">
                <a:solidFill>
                  <a:schemeClr val="bg1"/>
                </a:solidFill>
              </a:rPr>
              <a:t>&lt;= 100</a:t>
            </a:r>
            <a:r>
              <a:rPr lang="zh-CN" altLang="en-US" sz="1400" dirty="0">
                <a:solidFill>
                  <a:schemeClr val="bg1"/>
                </a:solidFill>
              </a:rPr>
              <a:t>条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1"/>
                </a:solidFill>
              </a:rPr>
              <a:t>3. </a:t>
            </a:r>
            <a:r>
              <a:rPr lang="zh-CN" altLang="en-US" sz="1400" dirty="0">
                <a:solidFill>
                  <a:schemeClr val="bg1"/>
                </a:solidFill>
              </a:rPr>
              <a:t>动态字数 </a:t>
            </a:r>
            <a:r>
              <a:rPr lang="en-US" altLang="zh-CN" sz="1400" dirty="0">
                <a:solidFill>
                  <a:schemeClr val="bg1"/>
                </a:solidFill>
              </a:rPr>
              <a:t>&lt;= 100 </a:t>
            </a:r>
            <a:r>
              <a:rPr lang="zh-CN" altLang="en-US" sz="1400" dirty="0">
                <a:solidFill>
                  <a:schemeClr val="bg1"/>
                </a:solidFill>
              </a:rPr>
              <a:t>字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1"/>
                </a:solidFill>
              </a:rPr>
              <a:t>4. </a:t>
            </a:r>
            <a:r>
              <a:rPr lang="zh-CN" altLang="en-US" sz="1400" dirty="0">
                <a:solidFill>
                  <a:schemeClr val="bg1"/>
                </a:solidFill>
              </a:rPr>
              <a:t>新闻详情、动态详情评论数无常量约定</a:t>
            </a:r>
          </a:p>
          <a:p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305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5960E-55B2-4DD4-A496-4E4A75B3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非功能需求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5DC84E-A5EF-40EA-9F1B-AFB6255EF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安全及保密性要求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zh-CN" altLang="en-US" sz="1400" dirty="0">
                <a:solidFill>
                  <a:schemeClr val="bg1"/>
                </a:solidFill>
              </a:rPr>
              <a:t>软件使用数据</a:t>
            </a: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1"/>
                </a:solidFill>
              </a:rPr>
              <a:t>	本应用存储的数据并没有用户的一些真实信息，如手机号、身份证号、银行号、真实姓名等等。所以用户在使用软件时，一定要注意保护隐私，不要随意泄漏私密信息，保护自身安全。对于评论、好友、粉丝、收藏等信息则存储在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sz="1400" dirty="0">
              <a:solidFill>
                <a:schemeClr val="bg1"/>
              </a:solidFill>
            </a:endParaRPr>
          </a:p>
          <a:p>
            <a:r>
              <a:rPr lang="zh-CN" altLang="en-US" sz="1400" dirty="0">
                <a:solidFill>
                  <a:schemeClr val="bg1"/>
                </a:solidFill>
              </a:rPr>
              <a:t>用户账号数据</a:t>
            </a: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1"/>
                </a:solidFill>
              </a:rPr>
              <a:t>本</a:t>
            </a:r>
            <a:r>
              <a:rPr lang="en-US" altLang="zh-CN" sz="1400" dirty="0">
                <a:solidFill>
                  <a:schemeClr val="bg1"/>
                </a:solidFill>
              </a:rPr>
              <a:t>APP</a:t>
            </a:r>
            <a:r>
              <a:rPr lang="zh-CN" altLang="en-US" sz="1400" dirty="0">
                <a:solidFill>
                  <a:schemeClr val="bg1"/>
                </a:solidFill>
              </a:rPr>
              <a:t>只对用户在本系统的用户名、密码等进行保存，个人信息仅与本</a:t>
            </a:r>
            <a:r>
              <a:rPr lang="en-US" altLang="zh-CN" sz="1400" dirty="0">
                <a:solidFill>
                  <a:schemeClr val="bg1"/>
                </a:solidFill>
              </a:rPr>
              <a:t>APP</a:t>
            </a:r>
            <a:r>
              <a:rPr lang="zh-CN" altLang="en-US" sz="1400" dirty="0">
                <a:solidFill>
                  <a:schemeClr val="bg1"/>
                </a:solidFill>
              </a:rPr>
              <a:t>功能相关，不会对用户隐私造成任何不利影响</a:t>
            </a:r>
          </a:p>
          <a:p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917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5960E-55B2-4DD4-A496-4E4A75B3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非功能需求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5DC84E-A5EF-40EA-9F1B-AFB6255EF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灵活性要求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1"/>
                </a:solidFill>
              </a:rPr>
              <a:t>1. </a:t>
            </a:r>
            <a:r>
              <a:rPr lang="zh-CN" altLang="en-US" sz="1400" dirty="0">
                <a:solidFill>
                  <a:schemeClr val="bg1"/>
                </a:solidFill>
              </a:rPr>
              <a:t>项目采用</a:t>
            </a:r>
            <a:r>
              <a:rPr lang="en-US" altLang="zh-CN" sz="1400" dirty="0">
                <a:solidFill>
                  <a:schemeClr val="bg1"/>
                </a:solidFill>
              </a:rPr>
              <a:t>SCRUM</a:t>
            </a:r>
            <a:r>
              <a:rPr lang="zh-CN" altLang="en-US" sz="1400" dirty="0">
                <a:solidFill>
                  <a:schemeClr val="bg1"/>
                </a:solidFill>
              </a:rPr>
              <a:t>模型，一般为</a:t>
            </a:r>
            <a:r>
              <a:rPr lang="en-US" altLang="zh-CN" sz="1400" dirty="0">
                <a:solidFill>
                  <a:schemeClr val="bg1"/>
                </a:solidFill>
              </a:rPr>
              <a:t>2</a:t>
            </a:r>
            <a:r>
              <a:rPr lang="zh-CN" altLang="en-US" sz="1400" dirty="0">
                <a:solidFill>
                  <a:schemeClr val="bg1"/>
                </a:solidFill>
              </a:rPr>
              <a:t>周一个</a:t>
            </a:r>
            <a:r>
              <a:rPr lang="en-US" altLang="zh-CN" sz="1400" dirty="0">
                <a:solidFill>
                  <a:schemeClr val="bg1"/>
                </a:solidFill>
              </a:rPr>
              <a:t>sprint</a:t>
            </a:r>
            <a:r>
              <a:rPr lang="zh-CN" altLang="en-US" sz="1400" dirty="0">
                <a:solidFill>
                  <a:schemeClr val="bg1"/>
                </a:solidFill>
              </a:rPr>
              <a:t>，每周二开例会，总结本周工作进度，并进行头脑风暴提出意见完善系统。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1"/>
                </a:solidFill>
              </a:rPr>
              <a:t>2. </a:t>
            </a:r>
            <a:r>
              <a:rPr lang="zh-CN" altLang="en-US" sz="1400" dirty="0">
                <a:solidFill>
                  <a:schemeClr val="bg1"/>
                </a:solidFill>
              </a:rPr>
              <a:t>项目使用</a:t>
            </a:r>
            <a:r>
              <a:rPr lang="en-US" altLang="zh-CN" sz="1400" dirty="0" err="1">
                <a:solidFill>
                  <a:schemeClr val="bg1"/>
                </a:solidFill>
              </a:rPr>
              <a:t>Leagoo</a:t>
            </a:r>
            <a:r>
              <a:rPr lang="zh-CN" altLang="en-US" sz="1400" dirty="0">
                <a:solidFill>
                  <a:schemeClr val="bg1"/>
                </a:solidFill>
              </a:rPr>
              <a:t>作为项目过程管理工具，定期更新每个</a:t>
            </a:r>
            <a:r>
              <a:rPr lang="en-US" altLang="zh-CN" sz="1400" dirty="0">
                <a:solidFill>
                  <a:schemeClr val="bg1"/>
                </a:solidFill>
              </a:rPr>
              <a:t>sprint</a:t>
            </a:r>
            <a:r>
              <a:rPr lang="zh-CN" altLang="en-US" sz="1400" dirty="0">
                <a:solidFill>
                  <a:schemeClr val="bg1"/>
                </a:solidFill>
              </a:rPr>
              <a:t>的具体任务，并由任务负责人对已完成项目的状态进行更改。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1"/>
                </a:solidFill>
              </a:rPr>
              <a:t>3. </a:t>
            </a:r>
            <a:r>
              <a:rPr lang="zh-CN" altLang="en-US" sz="1400" dirty="0">
                <a:solidFill>
                  <a:schemeClr val="bg1"/>
                </a:solidFill>
              </a:rPr>
              <a:t>使用</a:t>
            </a:r>
            <a:r>
              <a:rPr lang="en-US" altLang="zh-CN" sz="1400" dirty="0">
                <a:solidFill>
                  <a:schemeClr val="bg1"/>
                </a:solidFill>
              </a:rPr>
              <a:t>Git</a:t>
            </a:r>
            <a:r>
              <a:rPr lang="zh-CN" altLang="en-US" sz="1400" dirty="0">
                <a:solidFill>
                  <a:schemeClr val="bg1"/>
                </a:solidFill>
              </a:rPr>
              <a:t>进行版本控制，采取前后端完全分离的政策，前端一个库，后端一个库，文档一个库，分工明确，灵活度高。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1"/>
                </a:solidFill>
              </a:rPr>
              <a:t>4. </a:t>
            </a:r>
            <a:r>
              <a:rPr lang="zh-CN" altLang="en-US" sz="1400" dirty="0">
                <a:solidFill>
                  <a:schemeClr val="bg1"/>
                </a:solidFill>
              </a:rPr>
              <a:t>软件采用</a:t>
            </a:r>
            <a:r>
              <a:rPr lang="en-US" altLang="zh-CN" sz="1400" dirty="0">
                <a:solidFill>
                  <a:schemeClr val="bg1"/>
                </a:solidFill>
              </a:rPr>
              <a:t>MVC</a:t>
            </a:r>
            <a:r>
              <a:rPr lang="zh-CN" altLang="en-US" sz="1400" dirty="0">
                <a:solidFill>
                  <a:schemeClr val="bg1"/>
                </a:solidFill>
              </a:rPr>
              <a:t>模式进行设计，界面和逻辑分离，代码维护、扩展变得容易，大大提高了灵活性。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1"/>
                </a:solidFill>
              </a:rPr>
              <a:t>5. </a:t>
            </a:r>
            <a:r>
              <a:rPr lang="zh-CN" altLang="en-US" sz="1400" dirty="0">
                <a:solidFill>
                  <a:schemeClr val="bg1"/>
                </a:solidFill>
              </a:rPr>
              <a:t>项目采用原型开发，迅速策划并迭代建模，灵活性好。</a:t>
            </a:r>
          </a:p>
          <a:p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470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5960E-55B2-4DD4-A496-4E4A75B3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非功能需求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5DC84E-A5EF-40EA-9F1B-AFB6255EF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其他要求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sz="1400" dirty="0">
                <a:solidFill>
                  <a:schemeClr val="bg1"/>
                </a:solidFill>
              </a:rPr>
              <a:t>可维护性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1"/>
                </a:solidFill>
              </a:rPr>
              <a:t>本系统的所有代码将会被详细注释，对于系统所有代码，我们会生成详尽的技术文档。对于系统开发过程可能出现的报错，我们将以文档的方式详细罗列报错码及对应的报错信息。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zh-CN" altLang="en-US" sz="1400" dirty="0">
                <a:solidFill>
                  <a:schemeClr val="bg1"/>
                </a:solidFill>
              </a:rPr>
              <a:t>灾难恢复</a:t>
            </a: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1"/>
                </a:solidFill>
              </a:rPr>
              <a:t>本应用为服务器</a:t>
            </a:r>
            <a:r>
              <a:rPr lang="en-US" altLang="zh-CN" sz="1400" dirty="0">
                <a:solidFill>
                  <a:schemeClr val="bg1"/>
                </a:solidFill>
              </a:rPr>
              <a:t>-</a:t>
            </a:r>
            <a:r>
              <a:rPr lang="zh-CN" altLang="en-US" sz="1400" dirty="0">
                <a:solidFill>
                  <a:schemeClr val="bg1"/>
                </a:solidFill>
              </a:rPr>
              <a:t>客户端模式的</a:t>
            </a:r>
            <a:r>
              <a:rPr lang="en-US" altLang="zh-CN" sz="1400" dirty="0">
                <a:solidFill>
                  <a:schemeClr val="bg1"/>
                </a:solidFill>
              </a:rPr>
              <a:t>APP</a:t>
            </a:r>
            <a:r>
              <a:rPr lang="zh-CN" altLang="en-US" sz="1400" dirty="0">
                <a:solidFill>
                  <a:schemeClr val="bg1"/>
                </a:solidFill>
              </a:rPr>
              <a:t>应用，数据一部分保存在客户端（本地），但大多重要的信息都保存在服务端。当客户端发生异常闪退或者突然断电等事件，重新进入应用时，可以向服务端重新请求这些数据，完成灾难恢复。</a:t>
            </a:r>
          </a:p>
          <a:p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160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思想气泡: 云 11">
            <a:extLst>
              <a:ext uri="{FF2B5EF4-FFF2-40B4-BE49-F238E27FC236}">
                <a16:creationId xmlns:a16="http://schemas.microsoft.com/office/drawing/2014/main" id="{925E7D8C-A810-4EA2-91AD-69431534619B}"/>
              </a:ext>
            </a:extLst>
          </p:cNvPr>
          <p:cNvSpPr/>
          <p:nvPr/>
        </p:nvSpPr>
        <p:spPr>
          <a:xfrm>
            <a:off x="5878309" y="1906628"/>
            <a:ext cx="2670581" cy="179930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3FCCE2-C95B-4436-87A6-D80E86F50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0" y="596052"/>
            <a:ext cx="6584950" cy="6719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Wink——</a:t>
            </a:r>
            <a:r>
              <a:rPr lang="zh-CN" altLang="en-US" dirty="0">
                <a:solidFill>
                  <a:schemeClr val="bg1"/>
                </a:solidFill>
              </a:rPr>
              <a:t>新闻分享</a:t>
            </a:r>
            <a:r>
              <a:rPr lang="en-US" altLang="zh-CN" dirty="0">
                <a:solidFill>
                  <a:schemeClr val="bg1"/>
                </a:solidFill>
              </a:rPr>
              <a:t>APP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F0E3AA-5E2F-4100-86A0-3034B0C4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25" y="331164"/>
            <a:ext cx="1107795" cy="110443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41274C-12C9-47D0-91BD-63E69325ED6A}"/>
              </a:ext>
            </a:extLst>
          </p:cNvPr>
          <p:cNvSpPr txBox="1"/>
          <p:nvPr/>
        </p:nvSpPr>
        <p:spPr>
          <a:xfrm>
            <a:off x="4134623" y="212861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126E25-068B-4125-8CE1-DED2DF5471EF}"/>
              </a:ext>
            </a:extLst>
          </p:cNvPr>
          <p:cNvSpPr txBox="1"/>
          <p:nvPr/>
        </p:nvSpPr>
        <p:spPr>
          <a:xfrm>
            <a:off x="2175640" y="2673680"/>
            <a:ext cx="128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bg1"/>
                </a:solidFill>
              </a:rPr>
              <a:t>新闻评论</a:t>
            </a:r>
          </a:p>
        </p:txBody>
      </p:sp>
      <p:sp>
        <p:nvSpPr>
          <p:cNvPr id="13" name="加号 12">
            <a:extLst>
              <a:ext uri="{FF2B5EF4-FFF2-40B4-BE49-F238E27FC236}">
                <a16:creationId xmlns:a16="http://schemas.microsoft.com/office/drawing/2014/main" id="{BF234F78-16FC-4C55-B8B8-8F1238B78B68}"/>
              </a:ext>
            </a:extLst>
          </p:cNvPr>
          <p:cNvSpPr/>
          <p:nvPr/>
        </p:nvSpPr>
        <p:spPr>
          <a:xfrm>
            <a:off x="2844463" y="1435603"/>
            <a:ext cx="571502" cy="57005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加号 13">
            <a:extLst>
              <a:ext uri="{FF2B5EF4-FFF2-40B4-BE49-F238E27FC236}">
                <a16:creationId xmlns:a16="http://schemas.microsoft.com/office/drawing/2014/main" id="{2ABC0332-9DAC-46F5-ACC3-54D9A454DE79}"/>
              </a:ext>
            </a:extLst>
          </p:cNvPr>
          <p:cNvSpPr/>
          <p:nvPr/>
        </p:nvSpPr>
        <p:spPr>
          <a:xfrm>
            <a:off x="4391153" y="1482273"/>
            <a:ext cx="571502" cy="57005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号 14">
            <a:extLst>
              <a:ext uri="{FF2B5EF4-FFF2-40B4-BE49-F238E27FC236}">
                <a16:creationId xmlns:a16="http://schemas.microsoft.com/office/drawing/2014/main" id="{DB3AAE83-2078-421C-AF63-D05B9263C694}"/>
              </a:ext>
            </a:extLst>
          </p:cNvPr>
          <p:cNvSpPr/>
          <p:nvPr/>
        </p:nvSpPr>
        <p:spPr>
          <a:xfrm>
            <a:off x="3460529" y="2571750"/>
            <a:ext cx="457200" cy="55967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C8DB7B4-F978-4F35-98B2-10D5140C85AC}"/>
              </a:ext>
            </a:extLst>
          </p:cNvPr>
          <p:cNvSpPr txBox="1"/>
          <p:nvPr/>
        </p:nvSpPr>
        <p:spPr>
          <a:xfrm>
            <a:off x="4126740" y="267368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动态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C0E6E5-BB9B-4AE3-A0CD-04E94AEC6DE5}"/>
              </a:ext>
            </a:extLst>
          </p:cNvPr>
          <p:cNvSpPr txBox="1"/>
          <p:nvPr/>
        </p:nvSpPr>
        <p:spPr>
          <a:xfrm>
            <a:off x="7742041" y="23120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bg1"/>
                </a:solidFill>
              </a:rPr>
              <a:t>微博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1431E1A-A222-468F-B653-1DDFA5D0A698}"/>
              </a:ext>
            </a:extLst>
          </p:cNvPr>
          <p:cNvSpPr txBox="1"/>
          <p:nvPr/>
        </p:nvSpPr>
        <p:spPr>
          <a:xfrm flipH="1">
            <a:off x="6342243" y="2646778"/>
            <a:ext cx="145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bg1"/>
                </a:solidFill>
              </a:rPr>
              <a:t>网易新闻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6A9555A-A688-4208-9766-016795DCA1AD}"/>
              </a:ext>
            </a:extLst>
          </p:cNvPr>
          <p:cNvSpPr txBox="1"/>
          <p:nvPr/>
        </p:nvSpPr>
        <p:spPr>
          <a:xfrm>
            <a:off x="6339355" y="21735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bg1"/>
                </a:solidFill>
              </a:rPr>
              <a:t>今日头条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1AF79C-8A41-41F4-A242-9C560B50E3AE}"/>
              </a:ext>
            </a:extLst>
          </p:cNvPr>
          <p:cNvSpPr txBox="1"/>
          <p:nvPr/>
        </p:nvSpPr>
        <p:spPr>
          <a:xfrm>
            <a:off x="6339355" y="31199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bg1"/>
                </a:solidFill>
              </a:rPr>
              <a:t>腾讯新闻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641330-63E5-4A75-8FD3-344994C48273}"/>
              </a:ext>
            </a:extLst>
          </p:cNvPr>
          <p:cNvSpPr/>
          <p:nvPr/>
        </p:nvSpPr>
        <p:spPr>
          <a:xfrm>
            <a:off x="1930400" y="1482430"/>
            <a:ext cx="851338" cy="4885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新闻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6260BBE-6E10-4A12-B2FB-155E9EC44FB3}"/>
              </a:ext>
            </a:extLst>
          </p:cNvPr>
          <p:cNvSpPr/>
          <p:nvPr/>
        </p:nvSpPr>
        <p:spPr>
          <a:xfrm>
            <a:off x="3491531" y="1482273"/>
            <a:ext cx="851338" cy="4885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动态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B18DB85-0C15-4803-9183-32A42A6B8809}"/>
              </a:ext>
            </a:extLst>
          </p:cNvPr>
          <p:cNvSpPr/>
          <p:nvPr/>
        </p:nvSpPr>
        <p:spPr>
          <a:xfrm>
            <a:off x="5054024" y="1482273"/>
            <a:ext cx="851338" cy="4885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评论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92AE353-34DA-42EC-9493-7D510E48BB0C}"/>
              </a:ext>
            </a:extLst>
          </p:cNvPr>
          <p:cNvSpPr/>
          <p:nvPr/>
        </p:nvSpPr>
        <p:spPr>
          <a:xfrm>
            <a:off x="4124743" y="2598997"/>
            <a:ext cx="851338" cy="4885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动态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9A5CF76-585A-44BF-B775-9E3BA671F6CB}"/>
              </a:ext>
            </a:extLst>
          </p:cNvPr>
          <p:cNvSpPr/>
          <p:nvPr/>
        </p:nvSpPr>
        <p:spPr>
          <a:xfrm>
            <a:off x="2170726" y="2585812"/>
            <a:ext cx="1080792" cy="4885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新闻评论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5E0A948-05C5-4F34-B21E-C616BD37D94D}"/>
              </a:ext>
            </a:extLst>
          </p:cNvPr>
          <p:cNvSpPr/>
          <p:nvPr/>
        </p:nvSpPr>
        <p:spPr>
          <a:xfrm>
            <a:off x="1813412" y="3641711"/>
            <a:ext cx="3751434" cy="4885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先关注，后评论，不关注，评论消失</a:t>
            </a:r>
          </a:p>
        </p:txBody>
      </p:sp>
    </p:spTree>
    <p:extLst>
      <p:ext uri="{BB962C8B-B14F-4D97-AF65-F5344CB8AC3E}">
        <p14:creationId xmlns:p14="http://schemas.microsoft.com/office/powerpoint/2010/main" val="2018622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08643" y="1456322"/>
            <a:ext cx="2114550" cy="2114550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5" name="椭圆 4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空心弧 5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69583"/>
                <a:gd name="adj3" fmla="val 5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空心弧 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37630"/>
                <a:gd name="adj2" fmla="val 7591569"/>
                <a:gd name="adj3" fmla="val 3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空心弧 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62719"/>
                <a:gd name="adj2" fmla="val 15581033"/>
                <a:gd name="adj3" fmla="val 3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空心弧 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105286"/>
                <a:gd name="adj3" fmla="val 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72974" y="1820653"/>
            <a:ext cx="1385888" cy="1385888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1" name="椭圆 10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空心弧 1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790447"/>
                <a:gd name="adj2" fmla="val 5694414"/>
                <a:gd name="adj3" fmla="val 4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164466"/>
                <a:gd name="adj2" fmla="val 17961330"/>
                <a:gd name="adj3" fmla="val 3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61968"/>
                <a:gd name="adj2" fmla="val 10784229"/>
                <a:gd name="adj3" fmla="val 35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文本框 32"/>
          <p:cNvSpPr txBox="1">
            <a:spLocks noChangeArrowheads="1"/>
          </p:cNvSpPr>
          <p:nvPr/>
        </p:nvSpPr>
        <p:spPr bwMode="auto">
          <a:xfrm>
            <a:off x="3414712" y="1960960"/>
            <a:ext cx="4663679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5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概要设计</a:t>
            </a:r>
          </a:p>
        </p:txBody>
      </p:sp>
      <p:sp>
        <p:nvSpPr>
          <p:cNvPr id="16" name="文本框 33"/>
          <p:cNvSpPr txBox="1">
            <a:spLocks noChangeArrowheads="1"/>
          </p:cNvSpPr>
          <p:nvPr/>
        </p:nvSpPr>
        <p:spPr bwMode="auto">
          <a:xfrm>
            <a:off x="1640682" y="2016919"/>
            <a:ext cx="132278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altLang="en-US" sz="60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25441" y="2631281"/>
            <a:ext cx="4408884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74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9F1A60-B966-46B0-9D32-F96B72AF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ACD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661926-2377-4564-8934-73A8558E4E00}"/>
              </a:ext>
            </a:extLst>
          </p:cNvPr>
          <p:cNvSpPr/>
          <p:nvPr/>
        </p:nvSpPr>
        <p:spPr>
          <a:xfrm>
            <a:off x="3034863" y="2159875"/>
            <a:ext cx="2648607" cy="14760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新闻</a:t>
            </a:r>
            <a:r>
              <a:rPr lang="en-US" altLang="zh-CN" dirty="0"/>
              <a:t>APP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E67825-7A6D-4282-89E8-1953B4187346}"/>
              </a:ext>
            </a:extLst>
          </p:cNvPr>
          <p:cNvSpPr/>
          <p:nvPr/>
        </p:nvSpPr>
        <p:spPr>
          <a:xfrm>
            <a:off x="2890345" y="2377718"/>
            <a:ext cx="212835" cy="3547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0D7F5E-6BC2-4D6A-9D67-4DA38A28139C}"/>
              </a:ext>
            </a:extLst>
          </p:cNvPr>
          <p:cNvSpPr/>
          <p:nvPr/>
        </p:nvSpPr>
        <p:spPr>
          <a:xfrm>
            <a:off x="2879835" y="3006820"/>
            <a:ext cx="212835" cy="3547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3BB2B2-E9D8-450E-A7F3-8B6D72C31A72}"/>
              </a:ext>
            </a:extLst>
          </p:cNvPr>
          <p:cNvSpPr/>
          <p:nvPr/>
        </p:nvSpPr>
        <p:spPr>
          <a:xfrm>
            <a:off x="5577052" y="2377718"/>
            <a:ext cx="212835" cy="3547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258C34-F2E7-41BB-9F10-A002BB2523E4}"/>
              </a:ext>
            </a:extLst>
          </p:cNvPr>
          <p:cNvSpPr/>
          <p:nvPr/>
        </p:nvSpPr>
        <p:spPr>
          <a:xfrm>
            <a:off x="5579680" y="2976685"/>
            <a:ext cx="212835" cy="3547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CDB8C6-FE46-4B10-85AE-41AD30192FA3}"/>
              </a:ext>
            </a:extLst>
          </p:cNvPr>
          <p:cNvSpPr/>
          <p:nvPr/>
        </p:nvSpPr>
        <p:spPr>
          <a:xfrm>
            <a:off x="4021521" y="3513729"/>
            <a:ext cx="675290" cy="2645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E0337D-747E-4653-B4F6-A122D1D10C09}"/>
              </a:ext>
            </a:extLst>
          </p:cNvPr>
          <p:cNvSpPr/>
          <p:nvPr/>
        </p:nvSpPr>
        <p:spPr>
          <a:xfrm>
            <a:off x="4021521" y="2027613"/>
            <a:ext cx="675290" cy="2645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602FCC9-154A-45BD-B474-3088677F0B3B}"/>
              </a:ext>
            </a:extLst>
          </p:cNvPr>
          <p:cNvSpPr/>
          <p:nvPr/>
        </p:nvSpPr>
        <p:spPr>
          <a:xfrm>
            <a:off x="1559474" y="2377718"/>
            <a:ext cx="890752" cy="3547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页面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421408D-5718-4E05-9D90-66758EEF2DCC}"/>
              </a:ext>
            </a:extLst>
          </p:cNvPr>
          <p:cNvSpPr/>
          <p:nvPr/>
        </p:nvSpPr>
        <p:spPr>
          <a:xfrm>
            <a:off x="6230005" y="2391946"/>
            <a:ext cx="890752" cy="3547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安全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B2A09EF-CF0C-424B-937C-B548E97817F8}"/>
              </a:ext>
            </a:extLst>
          </p:cNvPr>
          <p:cNvSpPr/>
          <p:nvPr/>
        </p:nvSpPr>
        <p:spPr>
          <a:xfrm>
            <a:off x="3913790" y="1335391"/>
            <a:ext cx="890752" cy="3547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EED5C3F-7CCA-498F-9F75-01F1088EB8E2}"/>
              </a:ext>
            </a:extLst>
          </p:cNvPr>
          <p:cNvSpPr/>
          <p:nvPr/>
        </p:nvSpPr>
        <p:spPr>
          <a:xfrm>
            <a:off x="1546336" y="2978656"/>
            <a:ext cx="890752" cy="3547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C0DF4CC-D14B-4F87-A9B2-24854490ECD0}"/>
              </a:ext>
            </a:extLst>
          </p:cNvPr>
          <p:cNvSpPr/>
          <p:nvPr/>
        </p:nvSpPr>
        <p:spPr>
          <a:xfrm>
            <a:off x="6230005" y="2976685"/>
            <a:ext cx="890752" cy="3547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实时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DAA4E28-D2F7-47B9-9294-DDBE8DDA7541}"/>
              </a:ext>
            </a:extLst>
          </p:cNvPr>
          <p:cNvSpPr/>
          <p:nvPr/>
        </p:nvSpPr>
        <p:spPr>
          <a:xfrm>
            <a:off x="3913790" y="4089345"/>
            <a:ext cx="890752" cy="3547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系统架构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C1C8138-3D11-48B8-AF6C-C0AA540654F0}"/>
              </a:ext>
            </a:extLst>
          </p:cNvPr>
          <p:cNvCxnSpPr>
            <a:stCxn id="14" idx="3"/>
            <a:endCxn id="5" idx="1"/>
          </p:cNvCxnSpPr>
          <p:nvPr/>
        </p:nvCxnSpPr>
        <p:spPr>
          <a:xfrm>
            <a:off x="2450226" y="2555080"/>
            <a:ext cx="440119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EB8AD89-17C2-4BA1-B6A1-886F9FC48708}"/>
              </a:ext>
            </a:extLst>
          </p:cNvPr>
          <p:cNvCxnSpPr/>
          <p:nvPr/>
        </p:nvCxnSpPr>
        <p:spPr>
          <a:xfrm>
            <a:off x="2437088" y="3162874"/>
            <a:ext cx="440119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F2E7C05-6793-400B-8477-150C367703DE}"/>
              </a:ext>
            </a:extLst>
          </p:cNvPr>
          <p:cNvCxnSpPr/>
          <p:nvPr/>
        </p:nvCxnSpPr>
        <p:spPr>
          <a:xfrm>
            <a:off x="5789887" y="2598188"/>
            <a:ext cx="440119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42D71B0-161B-4B43-AEF3-0BBA1E620015}"/>
              </a:ext>
            </a:extLst>
          </p:cNvPr>
          <p:cNvCxnSpPr/>
          <p:nvPr/>
        </p:nvCxnSpPr>
        <p:spPr>
          <a:xfrm>
            <a:off x="5789886" y="3179994"/>
            <a:ext cx="440119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B89D565-7140-4E0A-BA87-E26E452A30F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359166" y="1707341"/>
            <a:ext cx="0" cy="32027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18075C8-FC14-4D79-8123-4ECF46C31BE7}"/>
              </a:ext>
            </a:extLst>
          </p:cNvPr>
          <p:cNvCxnSpPr/>
          <p:nvPr/>
        </p:nvCxnSpPr>
        <p:spPr>
          <a:xfrm>
            <a:off x="4359166" y="3778253"/>
            <a:ext cx="0" cy="32027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5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50B8A-DE9F-4945-B2B4-06EB10C1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721" y="2349386"/>
            <a:ext cx="7886700" cy="99417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系统整体框架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CF53EA-44FB-4EDC-84CC-B6C7D95BC6F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071" y="393768"/>
            <a:ext cx="3875101" cy="4655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0677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43024-EEFB-43F1-B878-703923B32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2371159"/>
            <a:ext cx="7886700" cy="99417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系统软件结构设计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F97EFD-A75D-460B-BFAB-F384DEBFB0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3930097" cy="514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67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D2D0BD-3087-44BB-A599-39E68C7C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接口设计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5D9382-8FEB-4858-A05D-6EE43C081D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32" y="1580970"/>
            <a:ext cx="5274310" cy="2356485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04B827C-9C41-43D3-8F0A-A9C71FD76095}"/>
              </a:ext>
            </a:extLst>
          </p:cNvPr>
          <p:cNvSpPr txBox="1">
            <a:spLocks/>
          </p:cNvSpPr>
          <p:nvPr/>
        </p:nvSpPr>
        <p:spPr>
          <a:xfrm>
            <a:off x="790558" y="2297233"/>
            <a:ext cx="2144367" cy="54903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</a:rPr>
              <a:t>HttpUtils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365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D2D0BD-3087-44BB-A599-39E68C7C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接口设计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DA5478-6610-42CB-80E5-C90440E2E6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73484" y="1708675"/>
            <a:ext cx="5274310" cy="2421890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02A64AD-DF3D-4A89-AF5E-27DC5CC8C60C}"/>
              </a:ext>
            </a:extLst>
          </p:cNvPr>
          <p:cNvSpPr txBox="1">
            <a:spLocks/>
          </p:cNvSpPr>
          <p:nvPr/>
        </p:nvSpPr>
        <p:spPr>
          <a:xfrm>
            <a:off x="790558" y="2297233"/>
            <a:ext cx="2144367" cy="54903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err="1">
                <a:solidFill>
                  <a:schemeClr val="bg1"/>
                </a:solidFill>
              </a:rPr>
              <a:t>MineFragment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01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D2D0BD-3087-44BB-A599-39E68C7C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接口设计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295604-C198-460A-9F34-EA0F830E1F4C}"/>
              </a:ext>
            </a:extLst>
          </p:cNvPr>
          <p:cNvSpPr txBox="1">
            <a:spLocks/>
          </p:cNvSpPr>
          <p:nvPr/>
        </p:nvSpPr>
        <p:spPr>
          <a:xfrm>
            <a:off x="790558" y="2297233"/>
            <a:ext cx="2144367" cy="54903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</a:rPr>
              <a:t>数据库接口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7E9ADA-BBA7-4744-B0D8-E3DBE00A5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974" y="1025883"/>
            <a:ext cx="5120774" cy="38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34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B934-AB11-498B-B7FF-0E6D1DDF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界面设计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186667-F871-4849-B262-6BECCD7039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69011" y="387355"/>
            <a:ext cx="2068018" cy="44822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BF6203-B9C1-4BD5-8365-7369EC3FEB7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367" y="387354"/>
            <a:ext cx="2068093" cy="44822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B013136-F32F-4FE3-84E2-8C56EEA68668}"/>
              </a:ext>
            </a:extLst>
          </p:cNvPr>
          <p:cNvSpPr txBox="1">
            <a:spLocks/>
          </p:cNvSpPr>
          <p:nvPr/>
        </p:nvSpPr>
        <p:spPr>
          <a:xfrm>
            <a:off x="790558" y="2297233"/>
            <a:ext cx="2144367" cy="54903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</a:rPr>
              <a:t>新闻详情界面</a:t>
            </a:r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搜索界面</a:t>
            </a:r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动态界面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F90BFC-622E-4EAA-B302-D76863C73BC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195" y="422141"/>
            <a:ext cx="2068201" cy="4482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2224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86166-B1BF-4329-9004-88686259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数据库设计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8BEDDB-0965-4705-A2EA-A8F7C42287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6800" y="770930"/>
            <a:ext cx="4630148" cy="4033299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82104F5-7FB4-4D5A-807F-60AE205CB560}"/>
              </a:ext>
            </a:extLst>
          </p:cNvPr>
          <p:cNvSpPr txBox="1">
            <a:spLocks/>
          </p:cNvSpPr>
          <p:nvPr/>
        </p:nvSpPr>
        <p:spPr>
          <a:xfrm>
            <a:off x="790558" y="2297233"/>
            <a:ext cx="2144367" cy="54903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chemeClr val="bg1"/>
                </a:solidFill>
              </a:rPr>
              <a:t>E-R</a:t>
            </a:r>
            <a:r>
              <a:rPr lang="zh-CN" altLang="en-US" sz="1600" dirty="0">
                <a:solidFill>
                  <a:schemeClr val="bg1"/>
                </a:solidFill>
              </a:rPr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2809842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86166-B1BF-4329-9004-88686259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数据库设计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2543AC-1B79-4D3F-992C-B9245D6764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939" y="609214"/>
            <a:ext cx="4196176" cy="41224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7A50214-2020-4BD7-8236-C1D9ED765897}"/>
              </a:ext>
            </a:extLst>
          </p:cNvPr>
          <p:cNvSpPr txBox="1">
            <a:spLocks/>
          </p:cNvSpPr>
          <p:nvPr/>
        </p:nvSpPr>
        <p:spPr>
          <a:xfrm>
            <a:off x="790558" y="2297233"/>
            <a:ext cx="2144367" cy="54903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</a:rPr>
              <a:t>数据表图</a:t>
            </a:r>
          </a:p>
        </p:txBody>
      </p:sp>
    </p:spTree>
    <p:extLst>
      <p:ext uri="{BB962C8B-B14F-4D97-AF65-F5344CB8AC3E}">
        <p14:creationId xmlns:p14="http://schemas.microsoft.com/office/powerpoint/2010/main" val="1769784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87E34-251F-4392-A551-30895E1F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原型开发</a:t>
            </a:r>
            <a:r>
              <a:rPr lang="en-US" altLang="zh-CN" dirty="0">
                <a:solidFill>
                  <a:schemeClr val="bg1"/>
                </a:solidFill>
              </a:rPr>
              <a:t>+SCRUM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+ XP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3D59A6-512D-4A4C-B3ED-505EF56F0193}"/>
              </a:ext>
            </a:extLst>
          </p:cNvPr>
          <p:cNvSpPr txBox="1"/>
          <p:nvPr/>
        </p:nvSpPr>
        <p:spPr>
          <a:xfrm>
            <a:off x="740978" y="1127234"/>
            <a:ext cx="74413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bg1"/>
                </a:solidFill>
              </a:rPr>
              <a:t>项目采用</a:t>
            </a:r>
            <a:r>
              <a:rPr lang="en-US" altLang="zh-CN" sz="1800" dirty="0">
                <a:solidFill>
                  <a:schemeClr val="bg1"/>
                </a:solidFill>
              </a:rPr>
              <a:t>SCRUM</a:t>
            </a:r>
            <a:r>
              <a:rPr lang="zh-CN" altLang="en-US" sz="1800" dirty="0">
                <a:solidFill>
                  <a:schemeClr val="bg1"/>
                </a:solidFill>
              </a:rPr>
              <a:t>开发，前期只是简单的开发，并迭代需求，到后期短时间多次迭代直至项目完成。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algn="l"/>
            <a:endParaRPr lang="en-US" altLang="zh-CN" sz="1800" dirty="0">
              <a:solidFill>
                <a:schemeClr val="bg1"/>
              </a:solidFill>
            </a:endParaRPr>
          </a:p>
          <a:p>
            <a:pPr algn="l"/>
            <a:r>
              <a:rPr lang="zh-CN" altLang="en-US" sz="1800" dirty="0">
                <a:solidFill>
                  <a:schemeClr val="bg1"/>
                </a:solidFill>
              </a:rPr>
              <a:t>本项目使用</a:t>
            </a:r>
            <a:r>
              <a:rPr lang="en-US" altLang="zh-CN" sz="1800" dirty="0">
                <a:solidFill>
                  <a:schemeClr val="bg1"/>
                </a:solidFill>
              </a:rPr>
              <a:t>XP</a:t>
            </a:r>
            <a:r>
              <a:rPr lang="zh-CN" altLang="en-US" sz="1800" dirty="0">
                <a:solidFill>
                  <a:schemeClr val="bg1"/>
                </a:solidFill>
              </a:rPr>
              <a:t>极限编程，小组共有四人，两人负责前端，两人负责后端，结成两队编程。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algn="l"/>
            <a:endParaRPr lang="en-US" altLang="zh-CN" sz="1800" dirty="0">
              <a:solidFill>
                <a:schemeClr val="bg1"/>
              </a:solidFill>
            </a:endParaRPr>
          </a:p>
          <a:p>
            <a:pPr algn="l"/>
            <a:r>
              <a:rPr lang="zh-CN" altLang="en-US" sz="1800" dirty="0">
                <a:solidFill>
                  <a:schemeClr val="bg1"/>
                </a:solidFill>
              </a:rPr>
              <a:t>因为安卓移动应用开发的特殊性，每次冲刺完毕就可以交付一个未完成版的应用，通过</a:t>
            </a:r>
            <a:r>
              <a:rPr lang="zh-CN" altLang="en-US" sz="1800">
                <a:solidFill>
                  <a:schemeClr val="bg1"/>
                </a:solidFill>
              </a:rPr>
              <a:t>不断地迭代产出最终项目，所以软件过程使用原型开发模型。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1664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08643" y="1456322"/>
            <a:ext cx="2114550" cy="2114550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5" name="椭圆 4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空心弧 5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69583"/>
                <a:gd name="adj3" fmla="val 5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空心弧 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37630"/>
                <a:gd name="adj2" fmla="val 7591569"/>
                <a:gd name="adj3" fmla="val 3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空心弧 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62719"/>
                <a:gd name="adj2" fmla="val 15581033"/>
                <a:gd name="adj3" fmla="val 3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空心弧 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105286"/>
                <a:gd name="adj3" fmla="val 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72974" y="1820653"/>
            <a:ext cx="1385888" cy="1385888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1" name="椭圆 10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空心弧 1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790447"/>
                <a:gd name="adj2" fmla="val 5694414"/>
                <a:gd name="adj3" fmla="val 4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164466"/>
                <a:gd name="adj2" fmla="val 17961330"/>
                <a:gd name="adj3" fmla="val 3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61968"/>
                <a:gd name="adj2" fmla="val 10784229"/>
                <a:gd name="adj3" fmla="val 35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文本框 32"/>
          <p:cNvSpPr txBox="1">
            <a:spLocks noChangeArrowheads="1"/>
          </p:cNvSpPr>
          <p:nvPr/>
        </p:nvSpPr>
        <p:spPr bwMode="auto">
          <a:xfrm>
            <a:off x="3414712" y="1960960"/>
            <a:ext cx="4663679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5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详细设计</a:t>
            </a:r>
          </a:p>
        </p:txBody>
      </p:sp>
      <p:sp>
        <p:nvSpPr>
          <p:cNvPr id="16" name="文本框 33"/>
          <p:cNvSpPr txBox="1">
            <a:spLocks noChangeArrowheads="1"/>
          </p:cNvSpPr>
          <p:nvPr/>
        </p:nvSpPr>
        <p:spPr bwMode="auto">
          <a:xfrm>
            <a:off x="1640682" y="2016919"/>
            <a:ext cx="132278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altLang="en-US" sz="60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25441" y="2631281"/>
            <a:ext cx="4408884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04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C1806-7025-4C6F-9830-7C6FDAC3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分析类</a:t>
            </a:r>
            <a:r>
              <a:rPr lang="en-US" altLang="zh-CN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chemeClr val="bg1"/>
                </a:solidFill>
                <a:sym typeface="Wingdings" panose="05000000000000000000" pitchFamily="2" charset="2"/>
              </a:rPr>
              <a:t>设计类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E75F88-49CC-4D7E-888E-FD2C3956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744" y="1566993"/>
            <a:ext cx="1435368" cy="20095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8A9089-2B8D-4403-A0BD-58A1F1190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581" y="548503"/>
            <a:ext cx="1516251" cy="4046494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550A84F-2345-4499-9092-732A82BC9944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87112" y="2571750"/>
            <a:ext cx="180246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210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9E5EE-103E-4F4B-B50B-454AC2E5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6172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添加边界类和控制类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3A1C6B-40DB-4649-BB95-02D7B5771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78" y="1355105"/>
            <a:ext cx="1393122" cy="26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472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CAD04-42B4-4A3D-A1B8-40895CD6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模块设计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D5F5458-AE87-4A8C-ACD9-E298025C9E11}"/>
              </a:ext>
            </a:extLst>
          </p:cNvPr>
          <p:cNvSpPr/>
          <p:nvPr/>
        </p:nvSpPr>
        <p:spPr>
          <a:xfrm>
            <a:off x="628650" y="1611085"/>
            <a:ext cx="191452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浏览模块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新闻浏览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增加</a:t>
            </a:r>
            <a:r>
              <a:rPr lang="en-US" altLang="zh-CN" sz="1600" dirty="0">
                <a:solidFill>
                  <a:schemeClr val="bg1"/>
                </a:solidFill>
              </a:rPr>
              <a:t>/</a:t>
            </a:r>
            <a:r>
              <a:rPr lang="zh-CN" altLang="en-US" sz="1600" dirty="0">
                <a:solidFill>
                  <a:schemeClr val="bg1"/>
                </a:solidFill>
              </a:rPr>
              <a:t>删除频道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F57C89-E590-46F1-8EFC-5E4B6248D3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37" y="419417"/>
            <a:ext cx="1914525" cy="430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F3CE56-3BF1-47CE-98CD-D71EC7C95C8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54686" y="243883"/>
            <a:ext cx="1542684" cy="4625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7627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CAD04-42B4-4A3D-A1B8-40895CD6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模块设计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898E61-7A9A-41B2-9ABB-AF04B0A8022C}"/>
              </a:ext>
            </a:extLst>
          </p:cNvPr>
          <p:cNvSpPr/>
          <p:nvPr/>
        </p:nvSpPr>
        <p:spPr>
          <a:xfrm>
            <a:off x="628650" y="1611086"/>
            <a:ext cx="231049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社交模块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关注用户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评论动态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6DFA08-1D15-4911-95DE-99204150738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921" y="437491"/>
            <a:ext cx="2688109" cy="4268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2855B0-0F61-4B7F-AE7A-50124A1EEF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864" y="437491"/>
            <a:ext cx="2612272" cy="4203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7513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CAD04-42B4-4A3D-A1B8-40895CD6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模块设计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E2199C-A9FD-42F2-9374-406C7DC25480}"/>
              </a:ext>
            </a:extLst>
          </p:cNvPr>
          <p:cNvSpPr/>
          <p:nvPr/>
        </p:nvSpPr>
        <p:spPr>
          <a:xfrm>
            <a:off x="628650" y="1611086"/>
            <a:ext cx="2310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个人收藏模块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收藏新闻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E9DFF2-162A-45AD-8937-47B13200DA5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954" y="594790"/>
            <a:ext cx="3449604" cy="4274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7117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CAD04-42B4-4A3D-A1B8-40895CD6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模块设计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F4D762-3674-484C-A20E-4006E109274E}"/>
              </a:ext>
            </a:extLst>
          </p:cNvPr>
          <p:cNvSpPr/>
          <p:nvPr/>
        </p:nvSpPr>
        <p:spPr>
          <a:xfrm>
            <a:off x="628650" y="1611086"/>
            <a:ext cx="2310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账户管理模块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注册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F1B459-AD0C-462F-9731-8CFA25764C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507" y="477542"/>
            <a:ext cx="2901208" cy="4392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126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08643" y="1456322"/>
            <a:ext cx="2114550" cy="2114550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5" name="椭圆 4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空心弧 5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69583"/>
                <a:gd name="adj3" fmla="val 5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空心弧 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37630"/>
                <a:gd name="adj2" fmla="val 7591569"/>
                <a:gd name="adj3" fmla="val 3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空心弧 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62719"/>
                <a:gd name="adj2" fmla="val 15581033"/>
                <a:gd name="adj3" fmla="val 3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空心弧 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105286"/>
                <a:gd name="adj3" fmla="val 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72974" y="1820653"/>
            <a:ext cx="1385888" cy="1385888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1" name="椭圆 10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空心弧 1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790447"/>
                <a:gd name="adj2" fmla="val 5694414"/>
                <a:gd name="adj3" fmla="val 4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164466"/>
                <a:gd name="adj2" fmla="val 17961330"/>
                <a:gd name="adj3" fmla="val 3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61968"/>
                <a:gd name="adj2" fmla="val 10784229"/>
                <a:gd name="adj3" fmla="val 35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文本框 32"/>
          <p:cNvSpPr txBox="1">
            <a:spLocks noChangeArrowheads="1"/>
          </p:cNvSpPr>
          <p:nvPr/>
        </p:nvSpPr>
        <p:spPr bwMode="auto">
          <a:xfrm>
            <a:off x="3414712" y="1960960"/>
            <a:ext cx="4663679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5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项目展示</a:t>
            </a:r>
          </a:p>
        </p:txBody>
      </p:sp>
      <p:sp>
        <p:nvSpPr>
          <p:cNvPr id="16" name="文本框 33"/>
          <p:cNvSpPr txBox="1">
            <a:spLocks noChangeArrowheads="1"/>
          </p:cNvSpPr>
          <p:nvPr/>
        </p:nvSpPr>
        <p:spPr bwMode="auto">
          <a:xfrm>
            <a:off x="1640682" y="2016919"/>
            <a:ext cx="132278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06</a:t>
            </a:r>
            <a:endParaRPr lang="zh-CN" altLang="en-US" sz="60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25441" y="2631281"/>
            <a:ext cx="4408884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20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0382D-537D-4B82-B8B0-DBAF56637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7215F4-27C9-4015-BD94-2CB8A1CEC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67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93C07-937A-4F84-96EE-1F15021A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工具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92AFF5-0B7E-4329-B8FE-861171EC07F8}"/>
              </a:ext>
            </a:extLst>
          </p:cNvPr>
          <p:cNvSpPr txBox="1"/>
          <p:nvPr/>
        </p:nvSpPr>
        <p:spPr>
          <a:xfrm>
            <a:off x="740978" y="1127234"/>
            <a:ext cx="7441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软件项目管理工具：</a:t>
            </a:r>
            <a:r>
              <a:rPr lang="en-US" altLang="zh-CN" sz="1800" dirty="0" err="1">
                <a:solidFill>
                  <a:schemeClr val="bg1"/>
                </a:solidFill>
              </a:rPr>
              <a:t>Leangoo</a:t>
            </a:r>
            <a:r>
              <a:rPr lang="zh-CN" altLang="en-US" sz="1800" dirty="0">
                <a:solidFill>
                  <a:schemeClr val="bg1"/>
                </a:solidFill>
              </a:rPr>
              <a:t>（领歌）是我们在第二次会议结束后采用的软件过程管理工具，这是一个适用于</a:t>
            </a:r>
            <a:r>
              <a:rPr lang="en-US" altLang="zh-CN" sz="1800" dirty="0">
                <a:solidFill>
                  <a:schemeClr val="bg1"/>
                </a:solidFill>
              </a:rPr>
              <a:t>Scrum</a:t>
            </a:r>
            <a:r>
              <a:rPr lang="zh-CN" altLang="en-US" sz="1800" dirty="0">
                <a:solidFill>
                  <a:schemeClr val="bg1"/>
                </a:solidFill>
              </a:rPr>
              <a:t>过程模式的管理工具。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2445BA-B0DE-4650-866C-D794C17B011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6" y="1902935"/>
            <a:ext cx="6046508" cy="310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63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93C07-937A-4F84-96EE-1F15021A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工具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92AFF5-0B7E-4329-B8FE-861171EC07F8}"/>
              </a:ext>
            </a:extLst>
          </p:cNvPr>
          <p:cNvSpPr txBox="1"/>
          <p:nvPr/>
        </p:nvSpPr>
        <p:spPr>
          <a:xfrm>
            <a:off x="414407" y="1947291"/>
            <a:ext cx="41575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版本控制工具：</a:t>
            </a:r>
            <a:r>
              <a:rPr lang="en-US" altLang="zh-CN" sz="1800" dirty="0" err="1">
                <a:solidFill>
                  <a:schemeClr val="bg1"/>
                </a:solidFill>
              </a:rPr>
              <a:t>Github</a:t>
            </a:r>
            <a:endParaRPr lang="en-US" altLang="zh-CN" sz="1800" dirty="0">
              <a:solidFill>
                <a:schemeClr val="bg1"/>
              </a:solidFill>
            </a:endParaRPr>
          </a:p>
          <a:p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接下来我们使用了</a:t>
            </a:r>
            <a:r>
              <a:rPr lang="en-US" altLang="zh-CN" sz="1800" dirty="0">
                <a:solidFill>
                  <a:schemeClr val="bg1"/>
                </a:solidFill>
              </a:rPr>
              <a:t>vs code </a:t>
            </a:r>
            <a:r>
              <a:rPr lang="zh-CN" altLang="en-US" sz="1800" dirty="0">
                <a:solidFill>
                  <a:schemeClr val="bg1"/>
                </a:solidFill>
              </a:rPr>
              <a:t>和 </a:t>
            </a:r>
            <a:r>
              <a:rPr lang="en-US" altLang="zh-CN" sz="1800" dirty="0" err="1">
                <a:solidFill>
                  <a:schemeClr val="bg1"/>
                </a:solidFill>
              </a:rPr>
              <a:t>intellij</a:t>
            </a:r>
            <a:r>
              <a:rPr lang="en-US" altLang="zh-CN" sz="1800" dirty="0">
                <a:solidFill>
                  <a:schemeClr val="bg1"/>
                </a:solidFill>
              </a:rPr>
              <a:t> idea/Android Studio</a:t>
            </a:r>
            <a:r>
              <a:rPr lang="zh-CN" altLang="en-US" sz="1800" dirty="0">
                <a:solidFill>
                  <a:schemeClr val="bg1"/>
                </a:solidFill>
              </a:rPr>
              <a:t>自身集成的</a:t>
            </a:r>
            <a:r>
              <a:rPr lang="en-US" altLang="zh-CN" sz="1800" dirty="0">
                <a:solidFill>
                  <a:schemeClr val="bg1"/>
                </a:solidFill>
              </a:rPr>
              <a:t>git</a:t>
            </a:r>
            <a:r>
              <a:rPr lang="zh-CN" altLang="en-US" sz="1800" dirty="0">
                <a:solidFill>
                  <a:schemeClr val="bg1"/>
                </a:solidFill>
              </a:rPr>
              <a:t>工具来进行版本管理，避免额外安装图形化界面。</a:t>
            </a:r>
            <a:endParaRPr lang="en-US" altLang="zh-CN" sz="1800" dirty="0">
              <a:solidFill>
                <a:schemeClr val="bg1"/>
              </a:solidFill>
            </a:endParaRPr>
          </a:p>
          <a:p>
            <a:endParaRPr lang="en-US" altLang="zh-CN" sz="1800" dirty="0">
              <a:solidFill>
                <a:schemeClr val="bg1"/>
              </a:solidFill>
            </a:endParaRPr>
          </a:p>
          <a:p>
            <a:endParaRPr lang="zh-CN" altLang="en-US" sz="18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714458-C90C-4D82-9B5E-853843D5B0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173" y="770930"/>
            <a:ext cx="3825177" cy="4197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1066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93C07-937A-4F84-96EE-1F15021A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工具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92AFF5-0B7E-4329-B8FE-861171EC07F8}"/>
              </a:ext>
            </a:extLst>
          </p:cNvPr>
          <p:cNvSpPr txBox="1"/>
          <p:nvPr/>
        </p:nvSpPr>
        <p:spPr>
          <a:xfrm>
            <a:off x="1676676" y="1668995"/>
            <a:ext cx="41575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测试工具：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en-US" altLang="zh-CN" sz="1800" dirty="0" err="1">
                <a:solidFill>
                  <a:schemeClr val="bg1"/>
                </a:solidFill>
              </a:rPr>
              <a:t>SonarCube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en-US" altLang="zh-CN" sz="1800" dirty="0">
                <a:solidFill>
                  <a:schemeClr val="bg1"/>
                </a:solidFill>
              </a:rPr>
              <a:t>Junit</a:t>
            </a:r>
          </a:p>
          <a:p>
            <a:r>
              <a:rPr lang="en-US" altLang="zh-CN" sz="1800" dirty="0" err="1">
                <a:solidFill>
                  <a:schemeClr val="bg1"/>
                </a:solidFill>
              </a:rPr>
              <a:t>Leakcanary</a:t>
            </a:r>
            <a:r>
              <a:rPr lang="en-US" altLang="zh-CN" sz="1800" dirty="0">
                <a:solidFill>
                  <a:schemeClr val="bg1"/>
                </a:solidFill>
              </a:rPr>
              <a:t>	      </a:t>
            </a:r>
          </a:p>
          <a:p>
            <a:endParaRPr lang="zh-CN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864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08643" y="1456322"/>
            <a:ext cx="2114550" cy="2114550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5" name="椭圆 4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空心弧 5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69583"/>
                <a:gd name="adj3" fmla="val 5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空心弧 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37630"/>
                <a:gd name="adj2" fmla="val 7591569"/>
                <a:gd name="adj3" fmla="val 3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空心弧 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62719"/>
                <a:gd name="adj2" fmla="val 15581033"/>
                <a:gd name="adj3" fmla="val 3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空心弧 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105286"/>
                <a:gd name="adj3" fmla="val 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72974" y="1820653"/>
            <a:ext cx="1385888" cy="1385888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1" name="椭圆 10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空心弧 1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790447"/>
                <a:gd name="adj2" fmla="val 5694414"/>
                <a:gd name="adj3" fmla="val 4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164466"/>
                <a:gd name="adj2" fmla="val 17961330"/>
                <a:gd name="adj3" fmla="val 3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61968"/>
                <a:gd name="adj2" fmla="val 10784229"/>
                <a:gd name="adj3" fmla="val 35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文本框 32"/>
          <p:cNvSpPr txBox="1">
            <a:spLocks noChangeArrowheads="1"/>
          </p:cNvSpPr>
          <p:nvPr/>
        </p:nvSpPr>
        <p:spPr bwMode="auto">
          <a:xfrm>
            <a:off x="3414712" y="1960960"/>
            <a:ext cx="4663679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5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需求产出</a:t>
            </a:r>
          </a:p>
        </p:txBody>
      </p:sp>
      <p:sp>
        <p:nvSpPr>
          <p:cNvPr id="16" name="文本框 33"/>
          <p:cNvSpPr txBox="1">
            <a:spLocks noChangeArrowheads="1"/>
          </p:cNvSpPr>
          <p:nvPr/>
        </p:nvSpPr>
        <p:spPr bwMode="auto">
          <a:xfrm>
            <a:off x="1640682" y="2016919"/>
            <a:ext cx="132278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60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25441" y="2631281"/>
            <a:ext cx="4408884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48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8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</TotalTime>
  <Words>1153</Words>
  <Application>Microsoft Office PowerPoint</Application>
  <PresentationFormat>全屏显示(16:9)</PresentationFormat>
  <Paragraphs>214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5" baseType="lpstr">
      <vt:lpstr>方正兰亭超细黑简体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Wink——新闻分享APP</vt:lpstr>
      <vt:lpstr>原型开发+SCRUM + XP</vt:lpstr>
      <vt:lpstr>工具</vt:lpstr>
      <vt:lpstr>工具</vt:lpstr>
      <vt:lpstr>工具</vt:lpstr>
      <vt:lpstr>PowerPoint 演示文稿</vt:lpstr>
      <vt:lpstr>沟通产出需求</vt:lpstr>
      <vt:lpstr>用户故事</vt:lpstr>
      <vt:lpstr> 产品——用例图</vt:lpstr>
      <vt:lpstr>PowerPoint 演示文稿</vt:lpstr>
      <vt:lpstr>域分析</vt:lpstr>
      <vt:lpstr>域分析</vt:lpstr>
      <vt:lpstr>内容建模</vt:lpstr>
      <vt:lpstr>内容建模</vt:lpstr>
      <vt:lpstr>内容建模</vt:lpstr>
      <vt:lpstr>内容建模</vt:lpstr>
      <vt:lpstr>功能建模</vt:lpstr>
      <vt:lpstr>功能建模</vt:lpstr>
      <vt:lpstr>功能建模</vt:lpstr>
      <vt:lpstr>功能建模</vt:lpstr>
      <vt:lpstr>功能建模</vt:lpstr>
      <vt:lpstr>功能建模</vt:lpstr>
      <vt:lpstr>交互建模</vt:lpstr>
      <vt:lpstr>交互建模</vt:lpstr>
      <vt:lpstr>交互建模</vt:lpstr>
      <vt:lpstr>交互建模</vt:lpstr>
      <vt:lpstr>交互建模</vt:lpstr>
      <vt:lpstr>交互建模</vt:lpstr>
      <vt:lpstr>交互建模</vt:lpstr>
      <vt:lpstr>配置建模</vt:lpstr>
      <vt:lpstr>导航建模</vt:lpstr>
      <vt:lpstr>非功能需求</vt:lpstr>
      <vt:lpstr>非功能需求</vt:lpstr>
      <vt:lpstr>非功能需求</vt:lpstr>
      <vt:lpstr>非功能需求</vt:lpstr>
      <vt:lpstr>非功能需求</vt:lpstr>
      <vt:lpstr>PowerPoint 演示文稿</vt:lpstr>
      <vt:lpstr>ACD</vt:lpstr>
      <vt:lpstr>系统整体框架</vt:lpstr>
      <vt:lpstr>系统软件结构设计</vt:lpstr>
      <vt:lpstr>接口设计</vt:lpstr>
      <vt:lpstr>接口设计</vt:lpstr>
      <vt:lpstr>接口设计</vt:lpstr>
      <vt:lpstr>界面设计</vt:lpstr>
      <vt:lpstr>数据库设计</vt:lpstr>
      <vt:lpstr>数据库设计</vt:lpstr>
      <vt:lpstr>PowerPoint 演示文稿</vt:lpstr>
      <vt:lpstr>分析类设计类</vt:lpstr>
      <vt:lpstr>添加边界类和控制类</vt:lpstr>
      <vt:lpstr>模块设计</vt:lpstr>
      <vt:lpstr>模块设计</vt:lpstr>
      <vt:lpstr>模块设计</vt:lpstr>
      <vt:lpstr>模块设计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大气科技通用</dc:title>
  <dc:subject>RP</dc:subject>
  <dc:creator>Mr.Q</dc:creator>
  <cp:keywords>RP</cp:keywords>
  <dc:description>RP</dc:description>
  <cp:lastModifiedBy>李 航</cp:lastModifiedBy>
  <cp:revision>97</cp:revision>
  <dcterms:created xsi:type="dcterms:W3CDTF">2016-07-30T12:55:19Z</dcterms:created>
  <dcterms:modified xsi:type="dcterms:W3CDTF">2020-01-08T04:57:51Z</dcterms:modified>
  <cp:category>TP</cp:category>
  <cp:contentStatus>RP</cp:contentStatus>
</cp:coreProperties>
</file>